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318" r:id="rId2"/>
    <p:sldId id="319" r:id="rId3"/>
    <p:sldId id="320" r:id="rId4"/>
    <p:sldId id="256" r:id="rId5"/>
    <p:sldId id="322" r:id="rId6"/>
    <p:sldId id="321" r:id="rId7"/>
    <p:sldId id="313" r:id="rId8"/>
    <p:sldId id="257" r:id="rId9"/>
    <p:sldId id="323" r:id="rId10"/>
    <p:sldId id="259" r:id="rId11"/>
    <p:sldId id="260" r:id="rId12"/>
    <p:sldId id="261" r:id="rId13"/>
    <p:sldId id="258" r:id="rId14"/>
    <p:sldId id="268" r:id="rId15"/>
    <p:sldId id="266" r:id="rId16"/>
    <p:sldId id="263" r:id="rId17"/>
    <p:sldId id="265" r:id="rId18"/>
    <p:sldId id="300" r:id="rId19"/>
    <p:sldId id="301" r:id="rId20"/>
    <p:sldId id="307" r:id="rId21"/>
    <p:sldId id="296" r:id="rId22"/>
    <p:sldId id="267" r:id="rId23"/>
    <p:sldId id="269" r:id="rId24"/>
    <p:sldId id="271" r:id="rId25"/>
    <p:sldId id="302" r:id="rId26"/>
    <p:sldId id="274" r:id="rId27"/>
    <p:sldId id="270" r:id="rId28"/>
    <p:sldId id="275" r:id="rId29"/>
    <p:sldId id="272" r:id="rId30"/>
    <p:sldId id="276" r:id="rId31"/>
    <p:sldId id="273" r:id="rId32"/>
    <p:sldId id="277" r:id="rId33"/>
    <p:sldId id="280" r:id="rId34"/>
    <p:sldId id="281" r:id="rId35"/>
    <p:sldId id="303" r:id="rId36"/>
    <p:sldId id="306" r:id="rId37"/>
    <p:sldId id="297" r:id="rId38"/>
    <p:sldId id="282" r:id="rId39"/>
    <p:sldId id="283" r:id="rId40"/>
    <p:sldId id="285" r:id="rId41"/>
    <p:sldId id="288" r:id="rId42"/>
    <p:sldId id="289" r:id="rId43"/>
    <p:sldId id="290" r:id="rId44"/>
    <p:sldId id="291" r:id="rId45"/>
    <p:sldId id="308" r:id="rId46"/>
    <p:sldId id="305" r:id="rId47"/>
    <p:sldId id="309" r:id="rId48"/>
    <p:sldId id="298" r:id="rId49"/>
    <p:sldId id="292" r:id="rId50"/>
    <p:sldId id="293" r:id="rId51"/>
    <p:sldId id="294" r:id="rId52"/>
    <p:sldId id="304" r:id="rId53"/>
    <p:sldId id="310" r:id="rId54"/>
    <p:sldId id="311" r:id="rId55"/>
    <p:sldId id="312" r:id="rId56"/>
    <p:sldId id="299" r:id="rId57"/>
    <p:sldId id="315" r:id="rId58"/>
    <p:sldId id="317" r:id="rId59"/>
    <p:sldId id="316"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F4EF11"/>
    <a:srgbClr val="F2F244"/>
    <a:srgbClr val="93A2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3"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6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ACF1A1B0-862D-4909-A7DB-D8ADA062DFCA}" type="datetimeFigureOut">
              <a:rPr lang="en-US" dirty="0"/>
              <a:t>10/16/2020</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vert="horz" lIns="45720" tIns="45720" rIns="45720" bIns="45720" rtlCol="0" anchor="ctr">
            <a:normAutofit/>
          </a:bodyPr>
          <a:lstStyle>
            <a:lvl1pPr>
              <a:defRPr lang="en-US"/>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156144-9CB7-4E3A-B87E-A382F9BE05EF}"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43D55F-46AB-4791-9172-4FA8DD3A6A9C}"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026881-8A08-449C-8D73-E5F201F814C1}"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BEB5A5E-0C07-4E93-A112-D37B4D166B30}"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1F71C5-DC57-4358-A1EA-30C08AF6E3C5}" type="datetimeFigureOut">
              <a:rPr lang="en-US" dirty="0"/>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7879"/>
            <a:ext cx="4480560" cy="731520"/>
          </a:xfrm>
        </p:spPr>
        <p:txBody>
          <a:bodyPr anchor="b">
            <a:normAutofit/>
          </a:bodyPr>
          <a:lstStyle>
            <a:lvl1pPr marL="0" indent="0">
              <a:spcBef>
                <a:spcPts val="0"/>
              </a:spcBef>
              <a:buNone/>
              <a:defRPr sz="2000" b="0">
                <a:solidFill>
                  <a:schemeClr val="tx1">
                    <a:lumMod val="6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13"/>
          </p:nvPr>
        </p:nvSpPr>
        <p:spPr>
          <a:xfrm>
            <a:off x="6126480" y="1717879"/>
            <a:ext cx="4480560" cy="731520"/>
          </a:xfrm>
        </p:spPr>
        <p:txBody>
          <a:bodyPr anchor="b">
            <a:normAutofit/>
          </a:bodyPr>
          <a:lstStyle>
            <a:lvl1pPr marL="0" indent="0">
              <a:spcBef>
                <a:spcPts val="0"/>
              </a:spcBef>
              <a:buFontTx/>
              <a:buNone/>
              <a:defRPr lang="en-US" sz="2000" b="0" kern="1200" spc="10" baseline="0" dirty="0">
                <a:solidFill>
                  <a:schemeClr val="tx1">
                    <a:lumMod val="65000"/>
                  </a:schemeClr>
                </a:solidFill>
                <a:latin typeface="+mn-lt"/>
                <a:ea typeface="+mn-ea"/>
                <a:cs typeface="+mn-cs"/>
              </a:defRPr>
            </a:lvl1pPr>
          </a:lstStyle>
          <a:p>
            <a:pPr lvl="0"/>
            <a:r>
              <a:rPr lang="en-US" smtClean="0"/>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571DBA-DE60-4731-B773-47AAA185C143}" type="datetimeFigureOut">
              <a:rPr lang="en-US" dirty="0"/>
              <a:t>10/16/2020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10/16/2020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4A628-C83B-4C66-83F4-1711CE3738FD}" type="datetimeFigureOut">
              <a:rPr lang="en-US" dirty="0"/>
              <a:t>10/16/2020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88C1D73-9400-43CA-A37F-F9B7D00DE14C}" type="datetimeFigureOut">
              <a:rPr lang="en-US" dirty="0"/>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tx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8B7711-B905-4633-B4D7-6F3A49A2E7D9}" type="datetimeFigureOut">
              <a:rPr lang="en-US" dirty="0"/>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1">
                    <a:lumMod val="50000"/>
                  </a:schemeClr>
                </a:solidFill>
              </a:defRPr>
            </a:lvl1pPr>
          </a:lstStyle>
          <a:p>
            <a:fld id="{89C235CF-BDA2-4E7E-8BBD-350479985E74}" type="datetimeFigureOut">
              <a:rPr lang="en-US" dirty="0"/>
              <a:pPr/>
              <a:t>10/16/2020</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rgbClr val="969696"/>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rgbClr val="777777"/>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52"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www.sixfivethree.c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SWF – Just the Facts</a:t>
            </a:r>
            <a:endParaRPr lang="en-CA" dirty="0"/>
          </a:p>
        </p:txBody>
      </p:sp>
      <p:sp>
        <p:nvSpPr>
          <p:cNvPr id="3" name="Content Placeholder 2"/>
          <p:cNvSpPr>
            <a:spLocks noGrp="1"/>
          </p:cNvSpPr>
          <p:nvPr>
            <p:ph idx="1"/>
          </p:nvPr>
        </p:nvSpPr>
        <p:spPr/>
        <p:txBody>
          <a:bodyPr/>
          <a:lstStyle/>
          <a:p>
            <a:pPr marL="0" indent="0">
              <a:buNone/>
            </a:pPr>
            <a:r>
              <a:rPr lang="en-US" dirty="0" smtClean="0"/>
              <a:t>Neal McNair</a:t>
            </a:r>
          </a:p>
          <a:p>
            <a:pPr marL="0" indent="0">
              <a:buNone/>
            </a:pPr>
            <a:r>
              <a:rPr lang="en-US" dirty="0" smtClean="0"/>
              <a:t>Chief Steward and Communications Officer</a:t>
            </a:r>
          </a:p>
          <a:p>
            <a:pPr marL="0" indent="0">
              <a:buNone/>
            </a:pPr>
            <a:r>
              <a:rPr lang="en-US" dirty="0" smtClean="0"/>
              <a:t>OPSEU CAAT-A Local 653</a:t>
            </a:r>
            <a:endParaRPr lang="en-CA" dirty="0"/>
          </a:p>
        </p:txBody>
      </p:sp>
    </p:spTree>
    <p:extLst>
      <p:ext uri="{BB962C8B-B14F-4D97-AF65-F5344CB8AC3E}">
        <p14:creationId xmlns:p14="http://schemas.microsoft.com/office/powerpoint/2010/main" val="10810373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workload </a:t>
            </a:r>
            <a:r>
              <a:rPr lang="en-US" sz="7200" dirty="0"/>
              <a:t>limits</a:t>
            </a:r>
            <a:endParaRPr lang="en-CA" sz="7200" dirty="0"/>
          </a:p>
        </p:txBody>
      </p:sp>
      <p:sp>
        <p:nvSpPr>
          <p:cNvPr id="3" name="Content Placeholder 2"/>
          <p:cNvSpPr>
            <a:spLocks noGrp="1"/>
          </p:cNvSpPr>
          <p:nvPr>
            <p:ph idx="1"/>
          </p:nvPr>
        </p:nvSpPr>
        <p:spPr/>
        <p:txBody>
          <a:bodyPr/>
          <a:lstStyle/>
          <a:p>
            <a:r>
              <a:rPr lang="en-CA" b="1" dirty="0"/>
              <a:t>11.01 B 1 </a:t>
            </a:r>
            <a:r>
              <a:rPr lang="en-CA" dirty="0"/>
              <a:t>Total workload assigned and attributed by the College to a teacher shall not exceed </a:t>
            </a:r>
            <a:r>
              <a:rPr lang="en-CA" sz="2800" dirty="0">
                <a:solidFill>
                  <a:srgbClr val="0070C0"/>
                </a:solidFill>
              </a:rPr>
              <a:t>44 hours in any week </a:t>
            </a:r>
            <a:r>
              <a:rPr lang="en-CA" dirty="0"/>
              <a:t>for up to 36 weeks in which there are teaching contact hours for teachers in post-secondary programs and for up to 38 weeks in which there are teaching contact hours in the case of teachers not in post-secondary programs. </a:t>
            </a:r>
          </a:p>
        </p:txBody>
      </p:sp>
    </p:spTree>
    <p:extLst>
      <p:ext uri="{BB962C8B-B14F-4D97-AF65-F5344CB8AC3E}">
        <p14:creationId xmlns:p14="http://schemas.microsoft.com/office/powerpoint/2010/main" val="1309461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workload</a:t>
            </a:r>
            <a:r>
              <a:rPr lang="en-US" sz="7200" dirty="0" smtClean="0"/>
              <a:t> </a:t>
            </a:r>
            <a:r>
              <a:rPr lang="en-US" sz="7200" dirty="0"/>
              <a:t>limits</a:t>
            </a:r>
            <a:endParaRPr lang="en-CA" sz="7200" dirty="0"/>
          </a:p>
        </p:txBody>
      </p:sp>
      <p:sp>
        <p:nvSpPr>
          <p:cNvPr id="3" name="Content Placeholder 2"/>
          <p:cNvSpPr>
            <a:spLocks noGrp="1"/>
          </p:cNvSpPr>
          <p:nvPr>
            <p:ph idx="1"/>
          </p:nvPr>
        </p:nvSpPr>
        <p:spPr/>
        <p:txBody>
          <a:bodyPr/>
          <a:lstStyle/>
          <a:p>
            <a:r>
              <a:rPr lang="en-CA" b="1" dirty="0"/>
              <a:t>11.01 B 1 </a:t>
            </a:r>
            <a:r>
              <a:rPr lang="en-CA" dirty="0"/>
              <a:t>Total workload assigned and attributed by the College to a teacher shall not exceed </a:t>
            </a:r>
            <a:r>
              <a:rPr lang="en-CA" dirty="0">
                <a:solidFill>
                  <a:srgbClr val="0070C0"/>
                </a:solidFill>
              </a:rPr>
              <a:t>44 hours in any week </a:t>
            </a:r>
            <a:r>
              <a:rPr lang="en-CA" dirty="0"/>
              <a:t>for up to </a:t>
            </a:r>
            <a:r>
              <a:rPr lang="en-CA" sz="2800" dirty="0">
                <a:solidFill>
                  <a:srgbClr val="C00000"/>
                </a:solidFill>
              </a:rPr>
              <a:t>36 weeks </a:t>
            </a:r>
            <a:r>
              <a:rPr lang="en-CA" dirty="0"/>
              <a:t>in which there are teaching contact hours for teachers in </a:t>
            </a:r>
            <a:r>
              <a:rPr lang="en-CA" sz="2800" dirty="0">
                <a:solidFill>
                  <a:srgbClr val="C00000"/>
                </a:solidFill>
              </a:rPr>
              <a:t>post-secondary </a:t>
            </a:r>
            <a:r>
              <a:rPr lang="en-CA" dirty="0"/>
              <a:t>programs and for up to 38 weeks in which there are teaching contact hours in the case of teachers not in post-secondary programs. </a:t>
            </a:r>
          </a:p>
        </p:txBody>
      </p:sp>
    </p:spTree>
    <p:extLst>
      <p:ext uri="{BB962C8B-B14F-4D97-AF65-F5344CB8AC3E}">
        <p14:creationId xmlns:p14="http://schemas.microsoft.com/office/powerpoint/2010/main" val="262226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workload</a:t>
            </a:r>
            <a:r>
              <a:rPr lang="en-US" sz="7200" dirty="0" smtClean="0"/>
              <a:t> </a:t>
            </a:r>
            <a:r>
              <a:rPr lang="en-US" sz="7200" dirty="0"/>
              <a:t>limits</a:t>
            </a:r>
            <a:endParaRPr lang="en-CA" sz="7200" dirty="0"/>
          </a:p>
        </p:txBody>
      </p:sp>
      <p:sp>
        <p:nvSpPr>
          <p:cNvPr id="3" name="Content Placeholder 2"/>
          <p:cNvSpPr>
            <a:spLocks noGrp="1"/>
          </p:cNvSpPr>
          <p:nvPr>
            <p:ph idx="1"/>
          </p:nvPr>
        </p:nvSpPr>
        <p:spPr/>
        <p:txBody>
          <a:bodyPr/>
          <a:lstStyle/>
          <a:p>
            <a:r>
              <a:rPr lang="en-CA" b="1" dirty="0"/>
              <a:t>11.01 B 1 </a:t>
            </a:r>
            <a:r>
              <a:rPr lang="en-CA" dirty="0"/>
              <a:t>Total workload assigned and attributed by the College to a teacher shall not exceed </a:t>
            </a:r>
            <a:r>
              <a:rPr lang="en-CA" dirty="0">
                <a:solidFill>
                  <a:srgbClr val="0070C0"/>
                </a:solidFill>
              </a:rPr>
              <a:t>44 hours </a:t>
            </a:r>
            <a:r>
              <a:rPr lang="en-CA" dirty="0"/>
              <a:t>in any week for up to </a:t>
            </a:r>
            <a:r>
              <a:rPr lang="en-CA" dirty="0">
                <a:solidFill>
                  <a:srgbClr val="C00000"/>
                </a:solidFill>
              </a:rPr>
              <a:t>36 weeks </a:t>
            </a:r>
            <a:r>
              <a:rPr lang="en-CA" dirty="0"/>
              <a:t>in which there are teaching contact hours for teachers in </a:t>
            </a:r>
            <a:r>
              <a:rPr lang="en-CA" dirty="0">
                <a:solidFill>
                  <a:srgbClr val="C00000"/>
                </a:solidFill>
              </a:rPr>
              <a:t>post-secondary </a:t>
            </a:r>
            <a:r>
              <a:rPr lang="en-CA" dirty="0"/>
              <a:t>programs and for up to </a:t>
            </a:r>
            <a:r>
              <a:rPr lang="en-CA" sz="2800" dirty="0">
                <a:solidFill>
                  <a:srgbClr val="00B050"/>
                </a:solidFill>
              </a:rPr>
              <a:t>38 weeks </a:t>
            </a:r>
            <a:r>
              <a:rPr lang="en-CA" dirty="0"/>
              <a:t>in which there are teaching contact hours in the case of teachers </a:t>
            </a:r>
            <a:r>
              <a:rPr lang="en-CA" sz="2800" dirty="0">
                <a:solidFill>
                  <a:srgbClr val="00B050"/>
                </a:solidFill>
              </a:rPr>
              <a:t>not in post-secondary </a:t>
            </a:r>
            <a:r>
              <a:rPr lang="en-CA" dirty="0"/>
              <a:t>programs. </a:t>
            </a:r>
          </a:p>
        </p:txBody>
      </p:sp>
    </p:spTree>
    <p:extLst>
      <p:ext uri="{BB962C8B-B14F-4D97-AF65-F5344CB8AC3E}">
        <p14:creationId xmlns:p14="http://schemas.microsoft.com/office/powerpoint/2010/main" val="1059697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smtClean="0"/>
              <a:t>workload factors</a:t>
            </a:r>
            <a:endParaRPr lang="en-CA" sz="7200" dirty="0"/>
          </a:p>
        </p:txBody>
      </p:sp>
      <p:sp>
        <p:nvSpPr>
          <p:cNvPr id="3" name="Content Placeholder 2"/>
          <p:cNvSpPr>
            <a:spLocks noGrp="1"/>
          </p:cNvSpPr>
          <p:nvPr>
            <p:ph idx="1"/>
          </p:nvPr>
        </p:nvSpPr>
        <p:spPr/>
        <p:txBody>
          <a:bodyPr/>
          <a:lstStyle/>
          <a:p>
            <a:r>
              <a:rPr lang="en-CA" sz="2800" dirty="0" smtClean="0"/>
              <a:t>(</a:t>
            </a:r>
            <a:r>
              <a:rPr lang="en-CA" sz="2800" dirty="0" err="1"/>
              <a:t>i</a:t>
            </a:r>
            <a:r>
              <a:rPr lang="en-CA" sz="2800" dirty="0"/>
              <a:t>) teaching contact hours </a:t>
            </a:r>
          </a:p>
          <a:p>
            <a:r>
              <a:rPr lang="en-CA" sz="2800" dirty="0"/>
              <a:t>(ii) attributed hours for preparation </a:t>
            </a:r>
          </a:p>
          <a:p>
            <a:r>
              <a:rPr lang="en-CA" sz="2800" dirty="0" smtClean="0"/>
              <a:t>(</a:t>
            </a:r>
            <a:r>
              <a:rPr lang="en-CA" sz="2800" dirty="0"/>
              <a:t>iii) attributed hours for evaluation and feedback </a:t>
            </a:r>
          </a:p>
          <a:p>
            <a:r>
              <a:rPr lang="en-CA" sz="2800" dirty="0" smtClean="0"/>
              <a:t>(</a:t>
            </a:r>
            <a:r>
              <a:rPr lang="en-CA" sz="2800" dirty="0"/>
              <a:t>iv) attributed hours for complementary functions </a:t>
            </a:r>
          </a:p>
          <a:p>
            <a:endParaRPr lang="en-CA" dirty="0"/>
          </a:p>
        </p:txBody>
      </p:sp>
    </p:spTree>
    <p:extLst>
      <p:ext uri="{BB962C8B-B14F-4D97-AF65-F5344CB8AC3E}">
        <p14:creationId xmlns:p14="http://schemas.microsoft.com/office/powerpoint/2010/main" val="449405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smtClean="0"/>
              <a:t>workload factors</a:t>
            </a:r>
            <a:endParaRPr lang="en-CA" sz="7200" dirty="0"/>
          </a:p>
        </p:txBody>
      </p:sp>
      <p:sp>
        <p:nvSpPr>
          <p:cNvPr id="3" name="Content Placeholder 2"/>
          <p:cNvSpPr>
            <a:spLocks noGrp="1"/>
          </p:cNvSpPr>
          <p:nvPr>
            <p:ph idx="1"/>
          </p:nvPr>
        </p:nvSpPr>
        <p:spPr/>
        <p:txBody>
          <a:bodyPr/>
          <a:lstStyle/>
          <a:p>
            <a:r>
              <a:rPr lang="en-CA" sz="2800" dirty="0" smtClean="0">
                <a:solidFill>
                  <a:srgbClr val="0070C0"/>
                </a:solidFill>
              </a:rPr>
              <a:t>(</a:t>
            </a:r>
            <a:r>
              <a:rPr lang="en-CA" sz="2800" dirty="0" err="1">
                <a:solidFill>
                  <a:srgbClr val="0070C0"/>
                </a:solidFill>
              </a:rPr>
              <a:t>i</a:t>
            </a:r>
            <a:r>
              <a:rPr lang="en-CA" sz="2800" dirty="0">
                <a:solidFill>
                  <a:srgbClr val="0070C0"/>
                </a:solidFill>
              </a:rPr>
              <a:t>) teaching contact hours </a:t>
            </a:r>
          </a:p>
          <a:p>
            <a:r>
              <a:rPr lang="en-CA" sz="2000" dirty="0"/>
              <a:t>(ii) attributed hours for preparation </a:t>
            </a:r>
          </a:p>
          <a:p>
            <a:r>
              <a:rPr lang="en-CA" sz="2000" dirty="0" smtClean="0"/>
              <a:t>(</a:t>
            </a:r>
            <a:r>
              <a:rPr lang="en-CA" sz="2000" dirty="0"/>
              <a:t>iii) attributed hours for evaluation and feedback </a:t>
            </a:r>
          </a:p>
          <a:p>
            <a:r>
              <a:rPr lang="en-CA" sz="2000" dirty="0" smtClean="0"/>
              <a:t>(</a:t>
            </a:r>
            <a:r>
              <a:rPr lang="en-CA" sz="2000" dirty="0"/>
              <a:t>iv) attributed hours for complementary functions </a:t>
            </a:r>
          </a:p>
          <a:p>
            <a:endParaRPr lang="en-CA" dirty="0"/>
          </a:p>
        </p:txBody>
      </p:sp>
    </p:spTree>
    <p:extLst>
      <p:ext uri="{BB962C8B-B14F-4D97-AF65-F5344CB8AC3E}">
        <p14:creationId xmlns:p14="http://schemas.microsoft.com/office/powerpoint/2010/main" val="1954911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teaching contact hours </a:t>
            </a:r>
          </a:p>
        </p:txBody>
      </p:sp>
      <p:sp>
        <p:nvSpPr>
          <p:cNvPr id="3" name="Content Placeholder 2"/>
          <p:cNvSpPr>
            <a:spLocks noGrp="1"/>
          </p:cNvSpPr>
          <p:nvPr>
            <p:ph idx="1"/>
          </p:nvPr>
        </p:nvSpPr>
        <p:spPr/>
        <p:txBody>
          <a:bodyPr>
            <a:normAutofit/>
          </a:bodyPr>
          <a:lstStyle/>
          <a:p>
            <a:r>
              <a:rPr lang="en-CA" sz="2000" b="1" dirty="0"/>
              <a:t>11.01 B 2 </a:t>
            </a:r>
            <a:r>
              <a:rPr lang="en-CA" sz="2000" dirty="0"/>
              <a:t>A “teaching contact hour" is a </a:t>
            </a:r>
            <a:r>
              <a:rPr lang="en-CA" sz="2800" dirty="0">
                <a:solidFill>
                  <a:srgbClr val="0070C0"/>
                </a:solidFill>
              </a:rPr>
              <a:t>College scheduled</a:t>
            </a:r>
            <a:r>
              <a:rPr lang="en-CA" sz="2800" dirty="0"/>
              <a:t> </a:t>
            </a:r>
            <a:r>
              <a:rPr lang="en-CA" sz="2000" dirty="0"/>
              <a:t>teaching hour assigned to the teacher by the College. </a:t>
            </a:r>
          </a:p>
        </p:txBody>
      </p:sp>
      <p:pic>
        <p:nvPicPr>
          <p:cNvPr id="4" name="Picture 3"/>
          <p:cNvPicPr>
            <a:picLocks noChangeAspect="1"/>
          </p:cNvPicPr>
          <p:nvPr/>
        </p:nvPicPr>
        <p:blipFill>
          <a:blip r:embed="rId2"/>
          <a:stretch>
            <a:fillRect/>
          </a:stretch>
        </p:blipFill>
        <p:spPr>
          <a:xfrm>
            <a:off x="4058355" y="3124080"/>
            <a:ext cx="5350673" cy="2762370"/>
          </a:xfrm>
          <a:prstGeom prst="rect">
            <a:avLst/>
          </a:prstGeom>
        </p:spPr>
      </p:pic>
    </p:spTree>
    <p:extLst>
      <p:ext uri="{BB962C8B-B14F-4D97-AF65-F5344CB8AC3E}">
        <p14:creationId xmlns:p14="http://schemas.microsoft.com/office/powerpoint/2010/main" val="23746517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teaching contact hours </a:t>
            </a:r>
          </a:p>
        </p:txBody>
      </p:sp>
      <p:sp>
        <p:nvSpPr>
          <p:cNvPr id="3" name="Content Placeholder 2"/>
          <p:cNvSpPr>
            <a:spLocks noGrp="1"/>
          </p:cNvSpPr>
          <p:nvPr>
            <p:ph idx="1"/>
          </p:nvPr>
        </p:nvSpPr>
        <p:spPr/>
        <p:txBody>
          <a:bodyPr/>
          <a:lstStyle/>
          <a:p>
            <a:r>
              <a:rPr lang="en-CA" b="1" dirty="0"/>
              <a:t>11.01 B 2 </a:t>
            </a:r>
            <a:r>
              <a:rPr lang="en-CA" dirty="0"/>
              <a:t>A “teaching contact hour" is a College scheduled teaching hour assigned to the teacher by the College. </a:t>
            </a:r>
            <a:r>
              <a:rPr lang="en-CA" sz="2800" dirty="0">
                <a:solidFill>
                  <a:srgbClr val="0070C0"/>
                </a:solidFill>
              </a:rPr>
              <a:t>Regardless of the delivery mode</a:t>
            </a:r>
            <a:r>
              <a:rPr lang="en-CA" sz="2400" dirty="0"/>
              <a:t>, </a:t>
            </a:r>
            <a:r>
              <a:rPr lang="en-CA" sz="2000" dirty="0"/>
              <a:t>courses shall be deemed to have the </a:t>
            </a:r>
            <a:r>
              <a:rPr lang="en-CA" sz="2800" dirty="0">
                <a:solidFill>
                  <a:srgbClr val="0070C0"/>
                </a:solidFill>
              </a:rPr>
              <a:t>same number of teaching contact hours</a:t>
            </a:r>
            <a:r>
              <a:rPr lang="en-CA" sz="2400" dirty="0">
                <a:solidFill>
                  <a:srgbClr val="0070C0"/>
                </a:solidFill>
              </a:rPr>
              <a:t> </a:t>
            </a:r>
            <a:r>
              <a:rPr lang="en-CA" sz="2000" dirty="0"/>
              <a:t>as they would if taught entirely in the classroom or laboratory</a:t>
            </a:r>
            <a:r>
              <a:rPr lang="en-CA" dirty="0"/>
              <a:t>. </a:t>
            </a:r>
          </a:p>
        </p:txBody>
      </p:sp>
    </p:spTree>
    <p:extLst>
      <p:ext uri="{BB962C8B-B14F-4D97-AF65-F5344CB8AC3E}">
        <p14:creationId xmlns:p14="http://schemas.microsoft.com/office/powerpoint/2010/main" val="280964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teaching contact hours </a:t>
            </a:r>
          </a:p>
        </p:txBody>
      </p:sp>
      <p:sp>
        <p:nvSpPr>
          <p:cNvPr id="3" name="Content Placeholder 2"/>
          <p:cNvSpPr>
            <a:spLocks noGrp="1"/>
          </p:cNvSpPr>
          <p:nvPr>
            <p:ph idx="1"/>
          </p:nvPr>
        </p:nvSpPr>
        <p:spPr/>
        <p:txBody>
          <a:bodyPr/>
          <a:lstStyle/>
          <a:p>
            <a:r>
              <a:rPr lang="en-US" sz="2000" dirty="0" smtClean="0"/>
              <a:t>Each course has a set number of TCH per week, as set in the program pathway document</a:t>
            </a:r>
          </a:p>
          <a:p>
            <a:endParaRPr lang="en-US" sz="2000" dirty="0"/>
          </a:p>
          <a:p>
            <a:endParaRPr lang="en-US" sz="2000" dirty="0" smtClean="0"/>
          </a:p>
          <a:p>
            <a:endParaRPr lang="en-US" sz="2000" dirty="0"/>
          </a:p>
          <a:p>
            <a:endParaRPr lang="en-US" sz="2000" dirty="0" smtClean="0"/>
          </a:p>
          <a:p>
            <a:pPr marL="0" indent="0" algn="ctr">
              <a:buNone/>
            </a:pPr>
            <a:r>
              <a:rPr lang="en-US" sz="2000" dirty="0" smtClean="0"/>
              <a:t>TCH are not an area for negotiation at SWF meeting</a:t>
            </a:r>
            <a:endParaRPr lang="en-CA" sz="2000" dirty="0" smtClean="0"/>
          </a:p>
          <a:p>
            <a:endParaRPr lang="en-CA" dirty="0"/>
          </a:p>
        </p:txBody>
      </p:sp>
      <p:pic>
        <p:nvPicPr>
          <p:cNvPr id="5" name="Picture 4"/>
          <p:cNvPicPr>
            <a:picLocks noChangeAspect="1"/>
          </p:cNvPicPr>
          <p:nvPr/>
        </p:nvPicPr>
        <p:blipFill>
          <a:blip r:embed="rId2"/>
          <a:stretch>
            <a:fillRect/>
          </a:stretch>
        </p:blipFill>
        <p:spPr>
          <a:xfrm>
            <a:off x="1485244" y="2621243"/>
            <a:ext cx="9469268" cy="1312581"/>
          </a:xfrm>
          <a:prstGeom prst="rect">
            <a:avLst/>
          </a:prstGeom>
        </p:spPr>
      </p:pic>
    </p:spTree>
    <p:extLst>
      <p:ext uri="{BB962C8B-B14F-4D97-AF65-F5344CB8AC3E}">
        <p14:creationId xmlns:p14="http://schemas.microsoft.com/office/powerpoint/2010/main" val="2660527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smtClean="0"/>
              <a:t>TCH limits</a:t>
            </a:r>
            <a:endParaRPr lang="en-CA" sz="7200" dirty="0"/>
          </a:p>
        </p:txBody>
      </p:sp>
      <p:sp>
        <p:nvSpPr>
          <p:cNvPr id="3" name="Content Placeholder 2"/>
          <p:cNvSpPr>
            <a:spLocks noGrp="1"/>
          </p:cNvSpPr>
          <p:nvPr>
            <p:ph idx="1"/>
          </p:nvPr>
        </p:nvSpPr>
        <p:spPr/>
        <p:txBody>
          <a:bodyPr/>
          <a:lstStyle/>
          <a:p>
            <a:r>
              <a:rPr lang="en-CA" b="1" dirty="0"/>
              <a:t>11.01 I </a:t>
            </a:r>
            <a:r>
              <a:rPr lang="en-CA" dirty="0"/>
              <a:t>Teaching contact hours for a teacher in </a:t>
            </a:r>
            <a:r>
              <a:rPr lang="en-CA" sz="2800" dirty="0">
                <a:solidFill>
                  <a:srgbClr val="0070C0"/>
                </a:solidFill>
              </a:rPr>
              <a:t>post-secondary programs shall</a:t>
            </a:r>
            <a:r>
              <a:rPr lang="en-CA" dirty="0"/>
              <a:t> </a:t>
            </a:r>
            <a:r>
              <a:rPr lang="en-CA" sz="2800" dirty="0">
                <a:solidFill>
                  <a:srgbClr val="0070C0"/>
                </a:solidFill>
              </a:rPr>
              <a:t>not exceed 18 in any week</a:t>
            </a:r>
            <a:r>
              <a:rPr lang="en-CA" dirty="0"/>
              <a:t>. Teaching contact hours for a teacher not in post-secondary programs shall not exceed 20 in any week</a:t>
            </a:r>
            <a:r>
              <a:rPr lang="en-CA" dirty="0" smtClean="0"/>
              <a:t>.</a:t>
            </a:r>
          </a:p>
          <a:p>
            <a:r>
              <a:rPr lang="en-US" dirty="0" smtClean="0"/>
              <a:t>Post-Secondary: No more than 18 scheduled contact hours on your timetable</a:t>
            </a:r>
            <a:endParaRPr lang="en-CA" dirty="0"/>
          </a:p>
        </p:txBody>
      </p:sp>
    </p:spTree>
    <p:extLst>
      <p:ext uri="{BB962C8B-B14F-4D97-AF65-F5344CB8AC3E}">
        <p14:creationId xmlns:p14="http://schemas.microsoft.com/office/powerpoint/2010/main" val="27142330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smtClean="0"/>
              <a:t>TCH limits</a:t>
            </a:r>
            <a:endParaRPr lang="en-CA" sz="7200" dirty="0"/>
          </a:p>
        </p:txBody>
      </p:sp>
      <p:sp>
        <p:nvSpPr>
          <p:cNvPr id="3" name="Content Placeholder 2"/>
          <p:cNvSpPr>
            <a:spLocks noGrp="1"/>
          </p:cNvSpPr>
          <p:nvPr>
            <p:ph idx="1"/>
          </p:nvPr>
        </p:nvSpPr>
        <p:spPr/>
        <p:txBody>
          <a:bodyPr/>
          <a:lstStyle/>
          <a:p>
            <a:r>
              <a:rPr lang="en-CA" b="1" dirty="0"/>
              <a:t>11.01 I </a:t>
            </a:r>
            <a:r>
              <a:rPr lang="en-CA" dirty="0"/>
              <a:t>Teaching contact hours for a teacher in post-secondary programs shall not exceed 18 in any week. Teaching contact hours for a teacher </a:t>
            </a:r>
            <a:r>
              <a:rPr lang="en-CA" sz="2800" dirty="0">
                <a:solidFill>
                  <a:srgbClr val="0070C0"/>
                </a:solidFill>
              </a:rPr>
              <a:t>not in post-secondary programs shall not exceed 20 in any week</a:t>
            </a:r>
            <a:r>
              <a:rPr lang="en-CA" sz="2800" dirty="0" smtClean="0">
                <a:solidFill>
                  <a:srgbClr val="0070C0"/>
                </a:solidFill>
              </a:rPr>
              <a:t>.</a:t>
            </a:r>
          </a:p>
          <a:p>
            <a:r>
              <a:rPr lang="en-US" dirty="0" smtClean="0"/>
              <a:t>Non Post-Secondary: No more than 20 scheduled contact hours on your timetable</a:t>
            </a:r>
            <a:endParaRPr lang="en-CA" dirty="0"/>
          </a:p>
        </p:txBody>
      </p:sp>
    </p:spTree>
    <p:extLst>
      <p:ext uri="{BB962C8B-B14F-4D97-AF65-F5344CB8AC3E}">
        <p14:creationId xmlns:p14="http://schemas.microsoft.com/office/powerpoint/2010/main" val="2450294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SWF – Just the Facts</a:t>
            </a:r>
            <a:endParaRPr lang="en-CA" dirty="0"/>
          </a:p>
        </p:txBody>
      </p:sp>
      <p:sp>
        <p:nvSpPr>
          <p:cNvPr id="3" name="Content Placeholder 2"/>
          <p:cNvSpPr>
            <a:spLocks noGrp="1"/>
          </p:cNvSpPr>
          <p:nvPr>
            <p:ph idx="1"/>
          </p:nvPr>
        </p:nvSpPr>
        <p:spPr/>
        <p:txBody>
          <a:bodyPr>
            <a:normAutofit/>
          </a:bodyPr>
          <a:lstStyle/>
          <a:p>
            <a:pPr marL="0" indent="0">
              <a:buNone/>
            </a:pPr>
            <a:r>
              <a:rPr lang="en-US" dirty="0" smtClean="0"/>
              <a:t>Emphasis on facts and practical information, primarily from Article 11.01 of the C.A.:</a:t>
            </a:r>
          </a:p>
          <a:p>
            <a:r>
              <a:rPr lang="en-US" dirty="0" smtClean="0"/>
              <a:t>How is your workload assigned</a:t>
            </a:r>
          </a:p>
          <a:p>
            <a:r>
              <a:rPr lang="en-US" dirty="0" smtClean="0"/>
              <a:t>How is your total  workload calculated and presented on the Standard Workload Form (SWF)</a:t>
            </a:r>
          </a:p>
          <a:p>
            <a:r>
              <a:rPr lang="en-US" dirty="0" smtClean="0"/>
              <a:t>How to review your SWF</a:t>
            </a:r>
          </a:p>
          <a:p>
            <a:r>
              <a:rPr lang="en-US" dirty="0" smtClean="0"/>
              <a:t>What to do if you do not agree with your SWF</a:t>
            </a:r>
          </a:p>
          <a:p>
            <a:endParaRPr lang="en-US" dirty="0"/>
          </a:p>
        </p:txBody>
      </p:sp>
    </p:spTree>
    <p:extLst>
      <p:ext uri="{BB962C8B-B14F-4D97-AF65-F5344CB8AC3E}">
        <p14:creationId xmlns:p14="http://schemas.microsoft.com/office/powerpoint/2010/main" val="17665136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smtClean="0"/>
              <a:t>TCH checklist</a:t>
            </a:r>
            <a:endParaRPr lang="en-CA" sz="7200" dirty="0"/>
          </a:p>
        </p:txBody>
      </p:sp>
      <p:sp>
        <p:nvSpPr>
          <p:cNvPr id="3" name="Content Placeholder 2"/>
          <p:cNvSpPr>
            <a:spLocks noGrp="1"/>
          </p:cNvSpPr>
          <p:nvPr>
            <p:ph idx="1"/>
          </p:nvPr>
        </p:nvSpPr>
        <p:spPr/>
        <p:txBody>
          <a:bodyPr/>
          <a:lstStyle/>
          <a:p>
            <a:r>
              <a:rPr lang="en-CA" b="1" dirty="0" smtClean="0"/>
              <a:t>Ensure that the TCH attributed for each course/section on your SWF match the course TCH as specified in the Program Pathway</a:t>
            </a:r>
          </a:p>
          <a:p>
            <a:r>
              <a:rPr lang="en-US" b="1" dirty="0" smtClean="0"/>
              <a:t>Ensure that total TCH limits are not exceeded</a:t>
            </a:r>
            <a:endParaRPr lang="en-CA" b="1" dirty="0" smtClean="0"/>
          </a:p>
          <a:p>
            <a:endParaRPr lang="en-CA" sz="2800" dirty="0">
              <a:solidFill>
                <a:srgbClr val="0070C0"/>
              </a:solidFill>
            </a:endParaRPr>
          </a:p>
        </p:txBody>
      </p:sp>
    </p:spTree>
    <p:extLst>
      <p:ext uri="{BB962C8B-B14F-4D97-AF65-F5344CB8AC3E}">
        <p14:creationId xmlns:p14="http://schemas.microsoft.com/office/powerpoint/2010/main" val="186717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921" y="95250"/>
            <a:ext cx="10551503" cy="6723844"/>
          </a:xfrm>
          <a:prstGeom prst="rect">
            <a:avLst/>
          </a:prstGeom>
        </p:spPr>
      </p:pic>
      <p:sp>
        <p:nvSpPr>
          <p:cNvPr id="2" name="Rounded Rectangle 1"/>
          <p:cNvSpPr/>
          <p:nvPr/>
        </p:nvSpPr>
        <p:spPr>
          <a:xfrm>
            <a:off x="2200275" y="3400425"/>
            <a:ext cx="685800" cy="3038475"/>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TextBox 2"/>
          <p:cNvSpPr txBox="1"/>
          <p:nvPr/>
        </p:nvSpPr>
        <p:spPr>
          <a:xfrm>
            <a:off x="5419725" y="1038225"/>
            <a:ext cx="4371975" cy="646331"/>
          </a:xfrm>
          <a:prstGeom prst="rect">
            <a:avLst/>
          </a:prstGeom>
          <a:solidFill>
            <a:srgbClr val="0070C0"/>
          </a:solidFill>
        </p:spPr>
        <p:txBody>
          <a:bodyPr wrap="square" rtlCol="0">
            <a:spAutoFit/>
          </a:bodyPr>
          <a:lstStyle/>
          <a:p>
            <a:r>
              <a:rPr lang="en-US" dirty="0" smtClean="0">
                <a:solidFill>
                  <a:schemeClr val="bg1"/>
                </a:solidFill>
              </a:rPr>
              <a:t>Teaching Contact hours listed per course/section</a:t>
            </a:r>
            <a:endParaRPr lang="en-CA" dirty="0">
              <a:solidFill>
                <a:schemeClr val="bg1"/>
              </a:solidFill>
            </a:endParaRPr>
          </a:p>
        </p:txBody>
      </p:sp>
      <p:cxnSp>
        <p:nvCxnSpPr>
          <p:cNvPr id="6" name="Straight Arrow Connector 5"/>
          <p:cNvCxnSpPr/>
          <p:nvPr/>
        </p:nvCxnSpPr>
        <p:spPr>
          <a:xfrm flipH="1">
            <a:off x="2886075" y="1733550"/>
            <a:ext cx="4171950" cy="160020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88828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smtClean="0"/>
              <a:t>workload factors</a:t>
            </a:r>
            <a:endParaRPr lang="en-CA" sz="7200" dirty="0"/>
          </a:p>
        </p:txBody>
      </p:sp>
      <p:sp>
        <p:nvSpPr>
          <p:cNvPr id="3" name="Content Placeholder 2"/>
          <p:cNvSpPr>
            <a:spLocks noGrp="1"/>
          </p:cNvSpPr>
          <p:nvPr>
            <p:ph idx="1"/>
          </p:nvPr>
        </p:nvSpPr>
        <p:spPr/>
        <p:txBody>
          <a:bodyPr/>
          <a:lstStyle/>
          <a:p>
            <a:r>
              <a:rPr lang="en-CA" sz="2800" dirty="0" smtClean="0"/>
              <a:t>(</a:t>
            </a:r>
            <a:r>
              <a:rPr lang="en-CA" sz="2800" dirty="0" err="1"/>
              <a:t>i</a:t>
            </a:r>
            <a:r>
              <a:rPr lang="en-CA" sz="2800" dirty="0"/>
              <a:t>) teaching contact hours </a:t>
            </a:r>
          </a:p>
          <a:p>
            <a:r>
              <a:rPr lang="en-CA" sz="2800" dirty="0">
                <a:solidFill>
                  <a:srgbClr val="0070C0"/>
                </a:solidFill>
              </a:rPr>
              <a:t>(ii) attributed hours for preparation </a:t>
            </a:r>
          </a:p>
          <a:p>
            <a:r>
              <a:rPr lang="en-CA" sz="2800" dirty="0" smtClean="0"/>
              <a:t>(</a:t>
            </a:r>
            <a:r>
              <a:rPr lang="en-CA" sz="2800" dirty="0"/>
              <a:t>iii) attributed hours for evaluation and feedback </a:t>
            </a:r>
          </a:p>
          <a:p>
            <a:r>
              <a:rPr lang="en-CA" sz="2800" dirty="0" smtClean="0"/>
              <a:t>(</a:t>
            </a:r>
            <a:r>
              <a:rPr lang="en-CA" sz="2800" dirty="0"/>
              <a:t>iv) attributed hours for complementary functions </a:t>
            </a:r>
          </a:p>
          <a:p>
            <a:endParaRPr lang="en-CA" dirty="0"/>
          </a:p>
        </p:txBody>
      </p:sp>
    </p:spTree>
    <p:extLst>
      <p:ext uri="{BB962C8B-B14F-4D97-AF65-F5344CB8AC3E}">
        <p14:creationId xmlns:p14="http://schemas.microsoft.com/office/powerpoint/2010/main" val="42579372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1817816839"/>
              </p:ext>
            </p:extLst>
          </p:nvPr>
        </p:nvGraphicFramePr>
        <p:xfrm>
          <a:off x="1336674" y="1828798"/>
          <a:ext cx="8931276" cy="3879399"/>
        </p:xfrm>
        <a:graphic>
          <a:graphicData uri="http://schemas.openxmlformats.org/drawingml/2006/table">
            <a:tbl>
              <a:tblPr firstRow="1" bandRow="1">
                <a:tableStyleId>{5C22544A-7EE6-4342-B048-85BDC9FD1C3A}</a:tableStyleId>
              </a:tblPr>
              <a:tblGrid>
                <a:gridCol w="3050669">
                  <a:extLst>
                    <a:ext uri="{9D8B030D-6E8A-4147-A177-3AD203B41FA5}">
                      <a16:colId xmlns:a16="http://schemas.microsoft.com/office/drawing/2014/main" val="308269388"/>
                    </a:ext>
                  </a:extLst>
                </a:gridCol>
                <a:gridCol w="5880607">
                  <a:extLst>
                    <a:ext uri="{9D8B030D-6E8A-4147-A177-3AD203B41FA5}">
                      <a16:colId xmlns:a16="http://schemas.microsoft.com/office/drawing/2014/main" val="2133654294"/>
                    </a:ext>
                  </a:extLst>
                </a:gridCol>
              </a:tblGrid>
              <a:tr h="567418">
                <a:tc>
                  <a:txBody>
                    <a:bodyPr/>
                    <a:lstStyle/>
                    <a:p>
                      <a:r>
                        <a:rPr lang="en-US" sz="2800" dirty="0" smtClean="0"/>
                        <a:t>Course</a:t>
                      </a:r>
                      <a:r>
                        <a:rPr lang="en-US" sz="2800" baseline="0" dirty="0" smtClean="0"/>
                        <a:t> Type</a:t>
                      </a:r>
                      <a:endParaRPr lang="en-CA" sz="2800" dirty="0"/>
                    </a:p>
                  </a:txBody>
                  <a:tcPr anchor="ctr"/>
                </a:tc>
                <a:tc>
                  <a:txBody>
                    <a:bodyPr/>
                    <a:lstStyle/>
                    <a:p>
                      <a:r>
                        <a:rPr lang="en-CA" sz="2800" dirty="0" smtClean="0"/>
                        <a:t>Attributed</a:t>
                      </a:r>
                      <a:r>
                        <a:rPr lang="en-CA" sz="2800" baseline="0" dirty="0" smtClean="0"/>
                        <a:t> Prep time </a:t>
                      </a:r>
                      <a:r>
                        <a:rPr lang="en-CA" sz="2800" dirty="0" smtClean="0"/>
                        <a:t>per TCH</a:t>
                      </a:r>
                      <a:endParaRPr lang="en-CA" sz="2800" dirty="0"/>
                    </a:p>
                  </a:txBody>
                  <a:tcPr anchor="ctr"/>
                </a:tc>
                <a:extLst>
                  <a:ext uri="{0D108BD9-81ED-4DB2-BD59-A6C34878D82A}">
                    <a16:rowId xmlns:a16="http://schemas.microsoft.com/office/drawing/2014/main" val="1101273839"/>
                  </a:ext>
                </a:extLst>
              </a:tr>
              <a:tr h="567418">
                <a:tc>
                  <a:txBody>
                    <a:bodyPr/>
                    <a:lstStyle/>
                    <a:p>
                      <a:r>
                        <a:rPr lang="en-CA" b="0" dirty="0" smtClean="0"/>
                        <a:t>New</a:t>
                      </a:r>
                    </a:p>
                  </a:txBody>
                  <a:tcPr anchor="ctr"/>
                </a:tc>
                <a:tc>
                  <a:txBody>
                    <a:bodyPr/>
                    <a:lstStyle/>
                    <a:p>
                      <a:r>
                        <a:rPr lang="en-CA" dirty="0" smtClean="0"/>
                        <a:t> 1.10 </a:t>
                      </a:r>
                      <a:endParaRPr lang="en-CA" dirty="0"/>
                    </a:p>
                  </a:txBody>
                  <a:tcPr anchor="ctr"/>
                </a:tc>
                <a:extLst>
                  <a:ext uri="{0D108BD9-81ED-4DB2-BD59-A6C34878D82A}">
                    <a16:rowId xmlns:a16="http://schemas.microsoft.com/office/drawing/2014/main" val="3792224040"/>
                  </a:ext>
                </a:extLst>
              </a:tr>
              <a:tr h="474891">
                <a:tc>
                  <a:txBody>
                    <a:bodyPr/>
                    <a:lstStyle/>
                    <a:p>
                      <a:r>
                        <a:rPr lang="en-CA" dirty="0" smtClean="0"/>
                        <a:t>Established A </a:t>
                      </a:r>
                      <a:endParaRPr lang="en-CA" dirty="0"/>
                    </a:p>
                  </a:txBody>
                  <a:tcPr anchor="ctr"/>
                </a:tc>
                <a:tc>
                  <a:txBody>
                    <a:bodyPr/>
                    <a:lstStyle/>
                    <a:p>
                      <a:r>
                        <a:rPr lang="en-CA" dirty="0" smtClean="0"/>
                        <a:t> 0.85 </a:t>
                      </a:r>
                      <a:endParaRPr lang="en-CA" dirty="0"/>
                    </a:p>
                  </a:txBody>
                  <a:tcPr anchor="ctr"/>
                </a:tc>
                <a:extLst>
                  <a:ext uri="{0D108BD9-81ED-4DB2-BD59-A6C34878D82A}">
                    <a16:rowId xmlns:a16="http://schemas.microsoft.com/office/drawing/2014/main" val="1548272437"/>
                  </a:ext>
                </a:extLst>
              </a:tr>
              <a:tr h="567418">
                <a:tc>
                  <a:txBody>
                    <a:bodyPr/>
                    <a:lstStyle/>
                    <a:p>
                      <a:r>
                        <a:rPr lang="en-CA" dirty="0" smtClean="0"/>
                        <a:t>Established B </a:t>
                      </a:r>
                      <a:endParaRPr lang="en-CA" dirty="0"/>
                    </a:p>
                  </a:txBody>
                  <a:tcPr anchor="ctr"/>
                </a:tc>
                <a:tc>
                  <a:txBody>
                    <a:bodyPr/>
                    <a:lstStyle/>
                    <a:p>
                      <a:r>
                        <a:rPr lang="en-CA" dirty="0" smtClean="0"/>
                        <a:t>0.60 </a:t>
                      </a:r>
                      <a:endParaRPr lang="en-CA" dirty="0"/>
                    </a:p>
                  </a:txBody>
                  <a:tcPr anchor="ctr"/>
                </a:tc>
                <a:extLst>
                  <a:ext uri="{0D108BD9-81ED-4DB2-BD59-A6C34878D82A}">
                    <a16:rowId xmlns:a16="http://schemas.microsoft.com/office/drawing/2014/main" val="1364468710"/>
                  </a:ext>
                </a:extLst>
              </a:tr>
              <a:tr h="567418">
                <a:tc>
                  <a:txBody>
                    <a:bodyPr/>
                    <a:lstStyle/>
                    <a:p>
                      <a:r>
                        <a:rPr lang="en-CA" dirty="0" smtClean="0"/>
                        <a:t>Repeat A </a:t>
                      </a:r>
                      <a:endParaRPr lang="en-CA" dirty="0"/>
                    </a:p>
                  </a:txBody>
                  <a:tcPr anchor="ctr"/>
                </a:tc>
                <a:tc>
                  <a:txBody>
                    <a:bodyPr/>
                    <a:lstStyle/>
                    <a:p>
                      <a:r>
                        <a:rPr lang="en-CA" dirty="0" smtClean="0"/>
                        <a:t>0.45 </a:t>
                      </a:r>
                      <a:endParaRPr lang="en-CA" dirty="0"/>
                    </a:p>
                  </a:txBody>
                  <a:tcPr anchor="ctr"/>
                </a:tc>
                <a:extLst>
                  <a:ext uri="{0D108BD9-81ED-4DB2-BD59-A6C34878D82A}">
                    <a16:rowId xmlns:a16="http://schemas.microsoft.com/office/drawing/2014/main" val="1368828608"/>
                  </a:ext>
                </a:extLst>
              </a:tr>
              <a:tr h="567418">
                <a:tc>
                  <a:txBody>
                    <a:bodyPr/>
                    <a:lstStyle/>
                    <a:p>
                      <a:r>
                        <a:rPr lang="en-CA" dirty="0" smtClean="0"/>
                        <a:t>Repeat B </a:t>
                      </a:r>
                      <a:endParaRPr lang="en-CA" dirty="0"/>
                    </a:p>
                  </a:txBody>
                  <a:tcPr anchor="ctr"/>
                </a:tc>
                <a:tc>
                  <a:txBody>
                    <a:bodyPr/>
                    <a:lstStyle/>
                    <a:p>
                      <a:r>
                        <a:rPr lang="en-CA" dirty="0" smtClean="0"/>
                        <a:t>0.35 </a:t>
                      </a:r>
                      <a:endParaRPr lang="en-CA" dirty="0"/>
                    </a:p>
                  </a:txBody>
                  <a:tcPr anchor="ctr"/>
                </a:tc>
                <a:extLst>
                  <a:ext uri="{0D108BD9-81ED-4DB2-BD59-A6C34878D82A}">
                    <a16:rowId xmlns:a16="http://schemas.microsoft.com/office/drawing/2014/main" val="592656802"/>
                  </a:ext>
                </a:extLst>
              </a:tr>
              <a:tr h="567418">
                <a:tc gridSpan="2">
                  <a:txBody>
                    <a:bodyPr/>
                    <a:lstStyle/>
                    <a:p>
                      <a:pPr algn="ctr"/>
                      <a:r>
                        <a:rPr lang="en-US" b="1" dirty="0" smtClean="0">
                          <a:solidFill>
                            <a:schemeClr val="bg1"/>
                          </a:solidFill>
                        </a:rPr>
                        <a:t>Student numbers do not factor into</a:t>
                      </a:r>
                      <a:r>
                        <a:rPr lang="en-US" b="1" baseline="0" dirty="0" smtClean="0">
                          <a:solidFill>
                            <a:schemeClr val="bg1"/>
                          </a:solidFill>
                        </a:rPr>
                        <a:t> prep time</a:t>
                      </a:r>
                      <a:endParaRPr lang="en-CA" b="1" dirty="0">
                        <a:solidFill>
                          <a:schemeClr val="bg1"/>
                        </a:solidFill>
                      </a:endParaRPr>
                    </a:p>
                  </a:txBody>
                  <a:tcPr anchor="ctr"/>
                </a:tc>
                <a:tc hMerge="1">
                  <a:txBody>
                    <a:bodyPr/>
                    <a:lstStyle/>
                    <a:p>
                      <a:endParaRPr lang="en-CA" dirty="0"/>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18207721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42961055"/>
              </p:ext>
            </p:extLst>
          </p:nvPr>
        </p:nvGraphicFramePr>
        <p:xfrm>
          <a:off x="1162050" y="1828800"/>
          <a:ext cx="9286876" cy="4213316"/>
        </p:xfrm>
        <a:graphic>
          <a:graphicData uri="http://schemas.openxmlformats.org/drawingml/2006/table">
            <a:tbl>
              <a:tblPr firstRow="1" bandRow="1">
                <a:tableStyleId>{5C22544A-7EE6-4342-B048-85BDC9FD1C3A}</a:tableStyleId>
              </a:tblPr>
              <a:tblGrid>
                <a:gridCol w="3468067">
                  <a:extLst>
                    <a:ext uri="{9D8B030D-6E8A-4147-A177-3AD203B41FA5}">
                      <a16:colId xmlns:a16="http://schemas.microsoft.com/office/drawing/2014/main" val="308269388"/>
                    </a:ext>
                  </a:extLst>
                </a:gridCol>
                <a:gridCol w="5818809">
                  <a:extLst>
                    <a:ext uri="{9D8B030D-6E8A-4147-A177-3AD203B41FA5}">
                      <a16:colId xmlns:a16="http://schemas.microsoft.com/office/drawing/2014/main" val="2133654294"/>
                    </a:ext>
                  </a:extLst>
                </a:gridCol>
              </a:tblGrid>
              <a:tr h="567418">
                <a:tc>
                  <a:txBody>
                    <a:bodyPr/>
                    <a:lstStyle/>
                    <a:p>
                      <a:r>
                        <a:rPr lang="en-US" sz="2000" dirty="0" smtClean="0"/>
                        <a:t>Course</a:t>
                      </a:r>
                      <a:r>
                        <a:rPr lang="en-US" sz="2000" baseline="0" dirty="0" smtClean="0"/>
                        <a:t> Type</a:t>
                      </a:r>
                      <a:endParaRPr lang="en-CA" sz="2000" dirty="0"/>
                    </a:p>
                  </a:txBody>
                  <a:tcPr anchor="ctr"/>
                </a:tc>
                <a:tc>
                  <a:txBody>
                    <a:bodyPr/>
                    <a:lstStyle/>
                    <a:p>
                      <a:r>
                        <a:rPr lang="en-CA" sz="2000" dirty="0" smtClean="0"/>
                        <a:t>Attributed</a:t>
                      </a:r>
                      <a:r>
                        <a:rPr lang="en-CA" sz="2000" baseline="0" dirty="0" smtClean="0"/>
                        <a:t> Prep time </a:t>
                      </a:r>
                      <a:r>
                        <a:rPr lang="en-CA" sz="2000" dirty="0" smtClean="0"/>
                        <a:t>per TCH</a:t>
                      </a:r>
                      <a:endParaRPr lang="en-CA" sz="2000" dirty="0"/>
                    </a:p>
                  </a:txBody>
                  <a:tcPr anchor="ctr"/>
                </a:tc>
                <a:extLst>
                  <a:ext uri="{0D108BD9-81ED-4DB2-BD59-A6C34878D82A}">
                    <a16:rowId xmlns:a16="http://schemas.microsoft.com/office/drawing/2014/main" val="1101273839"/>
                  </a:ext>
                </a:extLst>
              </a:tr>
              <a:tr h="1615439">
                <a:tc>
                  <a:txBody>
                    <a:bodyPr/>
                    <a:lstStyle/>
                    <a:p>
                      <a:r>
                        <a:rPr lang="en-CA" sz="2800" b="1" dirty="0" smtClean="0">
                          <a:solidFill>
                            <a:srgbClr val="0070C0"/>
                          </a:solidFill>
                        </a:rPr>
                        <a:t>New</a:t>
                      </a:r>
                    </a:p>
                    <a:p>
                      <a:pPr marL="285750" indent="-285750">
                        <a:buFontTx/>
                        <a:buChar char="-"/>
                      </a:pPr>
                      <a:r>
                        <a:rPr lang="en-US" dirty="0" smtClean="0"/>
                        <a:t>Never taught before </a:t>
                      </a:r>
                      <a:r>
                        <a:rPr lang="en-US" b="1" dirty="0" smtClean="0"/>
                        <a:t>OR</a:t>
                      </a:r>
                    </a:p>
                    <a:p>
                      <a:pPr marL="285750" indent="-285750">
                        <a:buFontTx/>
                        <a:buChar char="-"/>
                      </a:pPr>
                      <a:r>
                        <a:rPr lang="en-US" dirty="0" smtClean="0"/>
                        <a:t>Teaching since major revision to course or curriculum</a:t>
                      </a:r>
                      <a:endParaRPr lang="en-CA" dirty="0"/>
                    </a:p>
                  </a:txBody>
                  <a:tcPr anchor="ctr"/>
                </a:tc>
                <a:tc>
                  <a:txBody>
                    <a:bodyPr/>
                    <a:lstStyle/>
                    <a:p>
                      <a:r>
                        <a:rPr lang="en-CA" dirty="0" smtClean="0"/>
                        <a:t> </a:t>
                      </a:r>
                      <a:r>
                        <a:rPr lang="en-CA" sz="2800" b="1" dirty="0" smtClean="0">
                          <a:solidFill>
                            <a:srgbClr val="0070C0"/>
                          </a:solidFill>
                        </a:rPr>
                        <a:t>1.10 </a:t>
                      </a:r>
                      <a:endParaRPr lang="en-CA" sz="2800" b="1" dirty="0">
                        <a:solidFill>
                          <a:srgbClr val="0070C0"/>
                        </a:solidFill>
                      </a:endParaRPr>
                    </a:p>
                  </a:txBody>
                  <a:tcPr anchor="ctr"/>
                </a:tc>
                <a:extLst>
                  <a:ext uri="{0D108BD9-81ED-4DB2-BD59-A6C34878D82A}">
                    <a16:rowId xmlns:a16="http://schemas.microsoft.com/office/drawing/2014/main" val="3792224040"/>
                  </a:ext>
                </a:extLst>
              </a:tr>
              <a:tr h="322217">
                <a:tc>
                  <a:txBody>
                    <a:bodyPr/>
                    <a:lstStyle/>
                    <a:p>
                      <a:r>
                        <a:rPr lang="en-CA" dirty="0" smtClean="0"/>
                        <a:t>Established A </a:t>
                      </a:r>
                    </a:p>
                  </a:txBody>
                  <a:tcPr anchor="ctr"/>
                </a:tc>
                <a:tc>
                  <a:txBody>
                    <a:bodyPr/>
                    <a:lstStyle/>
                    <a:p>
                      <a:r>
                        <a:rPr lang="en-CA" dirty="0" smtClean="0"/>
                        <a:t> 0.85 </a:t>
                      </a:r>
                      <a:endParaRPr lang="en-CA" dirty="0"/>
                    </a:p>
                  </a:txBody>
                  <a:tcPr anchor="ctr"/>
                </a:tc>
                <a:extLst>
                  <a:ext uri="{0D108BD9-81ED-4DB2-BD59-A6C34878D82A}">
                    <a16:rowId xmlns:a16="http://schemas.microsoft.com/office/drawing/2014/main" val="1548272437"/>
                  </a:ext>
                </a:extLst>
              </a:tr>
              <a:tr h="327932">
                <a:tc>
                  <a:txBody>
                    <a:bodyPr/>
                    <a:lstStyle/>
                    <a:p>
                      <a:r>
                        <a:rPr lang="en-CA" dirty="0" smtClean="0"/>
                        <a:t>Established B </a:t>
                      </a:r>
                      <a:endParaRPr lang="en-CA" dirty="0"/>
                    </a:p>
                  </a:txBody>
                  <a:tcPr anchor="ctr"/>
                </a:tc>
                <a:tc>
                  <a:txBody>
                    <a:bodyPr/>
                    <a:lstStyle/>
                    <a:p>
                      <a:r>
                        <a:rPr lang="en-CA" dirty="0" smtClean="0"/>
                        <a:t>0.60 </a:t>
                      </a:r>
                      <a:endParaRPr lang="en-CA" dirty="0"/>
                    </a:p>
                  </a:txBody>
                  <a:tcPr anchor="ctr"/>
                </a:tc>
                <a:extLst>
                  <a:ext uri="{0D108BD9-81ED-4DB2-BD59-A6C34878D82A}">
                    <a16:rowId xmlns:a16="http://schemas.microsoft.com/office/drawing/2014/main" val="1364468710"/>
                  </a:ext>
                </a:extLst>
              </a:tr>
              <a:tr h="295275">
                <a:tc>
                  <a:txBody>
                    <a:bodyPr/>
                    <a:lstStyle/>
                    <a:p>
                      <a:r>
                        <a:rPr lang="en-CA" dirty="0" smtClean="0"/>
                        <a:t>Repeat A </a:t>
                      </a:r>
                      <a:endParaRPr lang="en-CA" dirty="0"/>
                    </a:p>
                  </a:txBody>
                  <a:tcPr anchor="ctr"/>
                </a:tc>
                <a:tc>
                  <a:txBody>
                    <a:bodyPr/>
                    <a:lstStyle/>
                    <a:p>
                      <a:r>
                        <a:rPr lang="en-CA" dirty="0" smtClean="0"/>
                        <a:t>0.45 </a:t>
                      </a:r>
                      <a:endParaRPr lang="en-CA" dirty="0"/>
                    </a:p>
                  </a:txBody>
                  <a:tcPr anchor="ctr"/>
                </a:tc>
                <a:extLst>
                  <a:ext uri="{0D108BD9-81ED-4DB2-BD59-A6C34878D82A}">
                    <a16:rowId xmlns:a16="http://schemas.microsoft.com/office/drawing/2014/main" val="1368828608"/>
                  </a:ext>
                </a:extLst>
              </a:tr>
              <a:tr h="281940">
                <a:tc>
                  <a:txBody>
                    <a:bodyPr/>
                    <a:lstStyle/>
                    <a:p>
                      <a:r>
                        <a:rPr lang="en-CA" dirty="0" smtClean="0"/>
                        <a:t>Repeat B </a:t>
                      </a:r>
                      <a:endParaRPr lang="en-CA" dirty="0"/>
                    </a:p>
                  </a:txBody>
                  <a:tcPr anchor="ctr"/>
                </a:tc>
                <a:tc>
                  <a:txBody>
                    <a:bodyPr/>
                    <a:lstStyle/>
                    <a:p>
                      <a:r>
                        <a:rPr lang="en-CA" dirty="0" smtClean="0"/>
                        <a:t>0.35 </a:t>
                      </a:r>
                      <a:endParaRPr lang="en-CA" dirty="0"/>
                    </a:p>
                  </a:txBody>
                  <a:tcPr anchor="ctr"/>
                </a:tc>
                <a:extLst>
                  <a:ext uri="{0D108BD9-81ED-4DB2-BD59-A6C34878D82A}">
                    <a16:rowId xmlns:a16="http://schemas.microsoft.com/office/drawing/2014/main" val="592656802"/>
                  </a:ext>
                </a:extLst>
              </a:tr>
              <a:tr h="567418">
                <a:tc gridSpan="2">
                  <a:txBody>
                    <a:bodyPr/>
                    <a:lstStyle/>
                    <a:p>
                      <a:pPr algn="ctr"/>
                      <a:r>
                        <a:rPr lang="en-US" b="1" dirty="0" smtClean="0"/>
                        <a:t>Student numbers do not factor into</a:t>
                      </a:r>
                      <a:r>
                        <a:rPr lang="en-US" b="1" baseline="0" dirty="0" smtClean="0"/>
                        <a:t> prep time</a:t>
                      </a:r>
                      <a:endParaRPr lang="en-CA" b="1" dirty="0"/>
                    </a:p>
                  </a:txBody>
                  <a:tcPr anchor="ctr"/>
                </a:tc>
                <a:tc hMerge="1">
                  <a:txBody>
                    <a:bodyPr/>
                    <a:lstStyle/>
                    <a:p>
                      <a:endParaRPr lang="en-CA" dirty="0"/>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39890880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982884470"/>
              </p:ext>
            </p:extLst>
          </p:nvPr>
        </p:nvGraphicFramePr>
        <p:xfrm>
          <a:off x="1162050" y="1828800"/>
          <a:ext cx="9286876" cy="4213316"/>
        </p:xfrm>
        <a:graphic>
          <a:graphicData uri="http://schemas.openxmlformats.org/drawingml/2006/table">
            <a:tbl>
              <a:tblPr firstRow="1" bandRow="1">
                <a:tableStyleId>{5C22544A-7EE6-4342-B048-85BDC9FD1C3A}</a:tableStyleId>
              </a:tblPr>
              <a:tblGrid>
                <a:gridCol w="3468067">
                  <a:extLst>
                    <a:ext uri="{9D8B030D-6E8A-4147-A177-3AD203B41FA5}">
                      <a16:colId xmlns:a16="http://schemas.microsoft.com/office/drawing/2014/main" val="308269388"/>
                    </a:ext>
                  </a:extLst>
                </a:gridCol>
                <a:gridCol w="5818809">
                  <a:extLst>
                    <a:ext uri="{9D8B030D-6E8A-4147-A177-3AD203B41FA5}">
                      <a16:colId xmlns:a16="http://schemas.microsoft.com/office/drawing/2014/main" val="2133654294"/>
                    </a:ext>
                  </a:extLst>
                </a:gridCol>
              </a:tblGrid>
              <a:tr h="567418">
                <a:tc>
                  <a:txBody>
                    <a:bodyPr/>
                    <a:lstStyle/>
                    <a:p>
                      <a:r>
                        <a:rPr lang="en-US" sz="2000" dirty="0" smtClean="0"/>
                        <a:t>Course</a:t>
                      </a:r>
                      <a:r>
                        <a:rPr lang="en-US" sz="2000" baseline="0" dirty="0" smtClean="0"/>
                        <a:t> Type</a:t>
                      </a:r>
                      <a:endParaRPr lang="en-CA" sz="2000" dirty="0"/>
                    </a:p>
                  </a:txBody>
                  <a:tcPr anchor="ctr"/>
                </a:tc>
                <a:tc>
                  <a:txBody>
                    <a:bodyPr/>
                    <a:lstStyle/>
                    <a:p>
                      <a:r>
                        <a:rPr lang="en-CA" sz="2000" dirty="0" smtClean="0"/>
                        <a:t>Attributed</a:t>
                      </a:r>
                      <a:r>
                        <a:rPr lang="en-CA" sz="2000" baseline="0" dirty="0" smtClean="0"/>
                        <a:t> Prep time </a:t>
                      </a:r>
                      <a:r>
                        <a:rPr lang="en-CA" sz="2000" dirty="0" smtClean="0"/>
                        <a:t>per TCH</a:t>
                      </a:r>
                      <a:endParaRPr lang="en-CA" sz="2000" dirty="0"/>
                    </a:p>
                  </a:txBody>
                  <a:tcPr anchor="ctr"/>
                </a:tc>
                <a:extLst>
                  <a:ext uri="{0D108BD9-81ED-4DB2-BD59-A6C34878D82A}">
                    <a16:rowId xmlns:a16="http://schemas.microsoft.com/office/drawing/2014/main" val="1101273839"/>
                  </a:ext>
                </a:extLst>
              </a:tr>
              <a:tr h="1615439">
                <a:tc>
                  <a:txBody>
                    <a:bodyPr/>
                    <a:lstStyle/>
                    <a:p>
                      <a:r>
                        <a:rPr lang="en-CA" sz="2800" b="1" dirty="0" smtClean="0">
                          <a:solidFill>
                            <a:srgbClr val="0070C0"/>
                          </a:solidFill>
                        </a:rPr>
                        <a:t>New</a:t>
                      </a:r>
                    </a:p>
                    <a:p>
                      <a:pPr marL="285750" indent="-285750">
                        <a:buFontTx/>
                        <a:buChar char="-"/>
                      </a:pPr>
                      <a:r>
                        <a:rPr lang="en-US" dirty="0" smtClean="0"/>
                        <a:t>Never taught before </a:t>
                      </a:r>
                      <a:r>
                        <a:rPr lang="en-US" b="1" dirty="0" smtClean="0"/>
                        <a:t>OR</a:t>
                      </a:r>
                    </a:p>
                    <a:p>
                      <a:pPr marL="285750" indent="-285750">
                        <a:buFontTx/>
                        <a:buChar char="-"/>
                      </a:pPr>
                      <a:r>
                        <a:rPr lang="en-US" dirty="0" smtClean="0">
                          <a:solidFill>
                            <a:srgbClr val="0070C0"/>
                          </a:solidFill>
                        </a:rPr>
                        <a:t>Teaching since major revision to course or curriculum</a:t>
                      </a:r>
                      <a:endParaRPr lang="en-CA" dirty="0">
                        <a:solidFill>
                          <a:srgbClr val="0070C0"/>
                        </a:solidFill>
                      </a:endParaRPr>
                    </a:p>
                  </a:txBody>
                  <a:tcPr anchor="ctr"/>
                </a:tc>
                <a:tc>
                  <a:txBody>
                    <a:bodyPr/>
                    <a:lstStyle/>
                    <a:p>
                      <a:r>
                        <a:rPr lang="en-CA" dirty="0" smtClean="0"/>
                        <a:t> </a:t>
                      </a:r>
                      <a:r>
                        <a:rPr lang="en-CA" sz="2800" b="1" dirty="0" smtClean="0">
                          <a:solidFill>
                            <a:srgbClr val="0070C0"/>
                          </a:solidFill>
                        </a:rPr>
                        <a:t>1.10 </a:t>
                      </a:r>
                      <a:endParaRPr lang="en-CA" sz="2800" b="1" dirty="0">
                        <a:solidFill>
                          <a:srgbClr val="0070C0"/>
                        </a:solidFill>
                      </a:endParaRPr>
                    </a:p>
                  </a:txBody>
                  <a:tcPr anchor="ctr"/>
                </a:tc>
                <a:extLst>
                  <a:ext uri="{0D108BD9-81ED-4DB2-BD59-A6C34878D82A}">
                    <a16:rowId xmlns:a16="http://schemas.microsoft.com/office/drawing/2014/main" val="3792224040"/>
                  </a:ext>
                </a:extLst>
              </a:tr>
              <a:tr h="322217">
                <a:tc>
                  <a:txBody>
                    <a:bodyPr/>
                    <a:lstStyle/>
                    <a:p>
                      <a:r>
                        <a:rPr lang="en-CA" dirty="0" smtClean="0"/>
                        <a:t>Established A </a:t>
                      </a:r>
                    </a:p>
                  </a:txBody>
                  <a:tcPr anchor="ctr"/>
                </a:tc>
                <a:tc>
                  <a:txBody>
                    <a:bodyPr/>
                    <a:lstStyle/>
                    <a:p>
                      <a:r>
                        <a:rPr lang="en-CA" dirty="0" smtClean="0"/>
                        <a:t> 0.85 </a:t>
                      </a:r>
                      <a:endParaRPr lang="en-CA" dirty="0"/>
                    </a:p>
                  </a:txBody>
                  <a:tcPr anchor="ctr"/>
                </a:tc>
                <a:extLst>
                  <a:ext uri="{0D108BD9-81ED-4DB2-BD59-A6C34878D82A}">
                    <a16:rowId xmlns:a16="http://schemas.microsoft.com/office/drawing/2014/main" val="1548272437"/>
                  </a:ext>
                </a:extLst>
              </a:tr>
              <a:tr h="327932">
                <a:tc>
                  <a:txBody>
                    <a:bodyPr/>
                    <a:lstStyle/>
                    <a:p>
                      <a:r>
                        <a:rPr lang="en-CA" dirty="0" smtClean="0"/>
                        <a:t>Established B </a:t>
                      </a:r>
                      <a:endParaRPr lang="en-CA" dirty="0"/>
                    </a:p>
                  </a:txBody>
                  <a:tcPr anchor="ctr"/>
                </a:tc>
                <a:tc>
                  <a:txBody>
                    <a:bodyPr/>
                    <a:lstStyle/>
                    <a:p>
                      <a:r>
                        <a:rPr lang="en-CA" dirty="0" smtClean="0"/>
                        <a:t>0.60 </a:t>
                      </a:r>
                      <a:endParaRPr lang="en-CA" dirty="0"/>
                    </a:p>
                  </a:txBody>
                  <a:tcPr anchor="ctr"/>
                </a:tc>
                <a:extLst>
                  <a:ext uri="{0D108BD9-81ED-4DB2-BD59-A6C34878D82A}">
                    <a16:rowId xmlns:a16="http://schemas.microsoft.com/office/drawing/2014/main" val="1364468710"/>
                  </a:ext>
                </a:extLst>
              </a:tr>
              <a:tr h="295275">
                <a:tc>
                  <a:txBody>
                    <a:bodyPr/>
                    <a:lstStyle/>
                    <a:p>
                      <a:r>
                        <a:rPr lang="en-CA" dirty="0" smtClean="0"/>
                        <a:t>Repeat A </a:t>
                      </a:r>
                      <a:endParaRPr lang="en-CA" dirty="0"/>
                    </a:p>
                  </a:txBody>
                  <a:tcPr anchor="ctr"/>
                </a:tc>
                <a:tc>
                  <a:txBody>
                    <a:bodyPr/>
                    <a:lstStyle/>
                    <a:p>
                      <a:r>
                        <a:rPr lang="en-CA" dirty="0" smtClean="0"/>
                        <a:t>0.45 </a:t>
                      </a:r>
                      <a:endParaRPr lang="en-CA" dirty="0"/>
                    </a:p>
                  </a:txBody>
                  <a:tcPr anchor="ctr"/>
                </a:tc>
                <a:extLst>
                  <a:ext uri="{0D108BD9-81ED-4DB2-BD59-A6C34878D82A}">
                    <a16:rowId xmlns:a16="http://schemas.microsoft.com/office/drawing/2014/main" val="1368828608"/>
                  </a:ext>
                </a:extLst>
              </a:tr>
              <a:tr h="281940">
                <a:tc>
                  <a:txBody>
                    <a:bodyPr/>
                    <a:lstStyle/>
                    <a:p>
                      <a:r>
                        <a:rPr lang="en-CA" dirty="0" smtClean="0"/>
                        <a:t>Repeat B </a:t>
                      </a:r>
                      <a:endParaRPr lang="en-CA" dirty="0"/>
                    </a:p>
                  </a:txBody>
                  <a:tcPr anchor="ctr"/>
                </a:tc>
                <a:tc>
                  <a:txBody>
                    <a:bodyPr/>
                    <a:lstStyle/>
                    <a:p>
                      <a:r>
                        <a:rPr lang="en-CA" dirty="0" smtClean="0"/>
                        <a:t>0.35 </a:t>
                      </a:r>
                      <a:endParaRPr lang="en-CA" dirty="0"/>
                    </a:p>
                  </a:txBody>
                  <a:tcPr anchor="ctr"/>
                </a:tc>
                <a:extLst>
                  <a:ext uri="{0D108BD9-81ED-4DB2-BD59-A6C34878D82A}">
                    <a16:rowId xmlns:a16="http://schemas.microsoft.com/office/drawing/2014/main" val="592656802"/>
                  </a:ext>
                </a:extLst>
              </a:tr>
              <a:tr h="567418">
                <a:tc gridSpan="2">
                  <a:txBody>
                    <a:bodyPr/>
                    <a:lstStyle/>
                    <a:p>
                      <a:pPr algn="ctr"/>
                      <a:r>
                        <a:rPr lang="en-US" b="1" dirty="0" smtClean="0"/>
                        <a:t>Student numbers do not factor into</a:t>
                      </a:r>
                      <a:r>
                        <a:rPr lang="en-US" b="1" baseline="0" dirty="0" smtClean="0"/>
                        <a:t> prep time</a:t>
                      </a:r>
                      <a:endParaRPr lang="en-CA" b="1" dirty="0"/>
                    </a:p>
                  </a:txBody>
                  <a:tcPr anchor="ctr"/>
                </a:tc>
                <a:tc hMerge="1">
                  <a:txBody>
                    <a:bodyPr/>
                    <a:lstStyle/>
                    <a:p>
                      <a:endParaRPr lang="en-CA" dirty="0"/>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32048359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3197707621"/>
              </p:ext>
            </p:extLst>
          </p:nvPr>
        </p:nvGraphicFramePr>
        <p:xfrm>
          <a:off x="1336674" y="1828800"/>
          <a:ext cx="9112252" cy="4213316"/>
        </p:xfrm>
        <a:graphic>
          <a:graphicData uri="http://schemas.openxmlformats.org/drawingml/2006/table">
            <a:tbl>
              <a:tblPr firstRow="1" bandRow="1">
                <a:tableStyleId>{5C22544A-7EE6-4342-B048-85BDC9FD1C3A}</a:tableStyleId>
              </a:tblPr>
              <a:tblGrid>
                <a:gridCol w="3402856">
                  <a:extLst>
                    <a:ext uri="{9D8B030D-6E8A-4147-A177-3AD203B41FA5}">
                      <a16:colId xmlns:a16="http://schemas.microsoft.com/office/drawing/2014/main" val="308269388"/>
                    </a:ext>
                  </a:extLst>
                </a:gridCol>
                <a:gridCol w="1908920">
                  <a:extLst>
                    <a:ext uri="{9D8B030D-6E8A-4147-A177-3AD203B41FA5}">
                      <a16:colId xmlns:a16="http://schemas.microsoft.com/office/drawing/2014/main" val="2133654294"/>
                    </a:ext>
                  </a:extLst>
                </a:gridCol>
                <a:gridCol w="3800476">
                  <a:extLst>
                    <a:ext uri="{9D8B030D-6E8A-4147-A177-3AD203B41FA5}">
                      <a16:colId xmlns:a16="http://schemas.microsoft.com/office/drawing/2014/main" val="2264132403"/>
                    </a:ext>
                  </a:extLst>
                </a:gridCol>
              </a:tblGrid>
              <a:tr h="567418">
                <a:tc>
                  <a:txBody>
                    <a:bodyPr/>
                    <a:lstStyle/>
                    <a:p>
                      <a:r>
                        <a:rPr lang="en-US" sz="2000" dirty="0" smtClean="0"/>
                        <a:t>Course</a:t>
                      </a:r>
                      <a:r>
                        <a:rPr lang="en-US" sz="2000" baseline="0" dirty="0" smtClean="0"/>
                        <a:t> Type</a:t>
                      </a:r>
                      <a:endParaRPr lang="en-CA" sz="2000" dirty="0"/>
                    </a:p>
                  </a:txBody>
                  <a:tcPr anchor="ctr"/>
                </a:tc>
                <a:tc gridSpan="2">
                  <a:txBody>
                    <a:bodyPr/>
                    <a:lstStyle/>
                    <a:p>
                      <a:r>
                        <a:rPr lang="en-CA" sz="2000" dirty="0" smtClean="0"/>
                        <a:t>Attributed</a:t>
                      </a:r>
                      <a:r>
                        <a:rPr lang="en-CA" sz="2000" baseline="0" dirty="0" smtClean="0"/>
                        <a:t> Prep time </a:t>
                      </a:r>
                      <a:r>
                        <a:rPr lang="en-CA" sz="2000" dirty="0" smtClean="0"/>
                        <a:t>per TCH</a:t>
                      </a:r>
                      <a:endParaRPr lang="en-CA" sz="2000" dirty="0"/>
                    </a:p>
                  </a:txBody>
                  <a:tcPr anchor="ctr"/>
                </a:tc>
                <a:tc hMerge="1">
                  <a:txBody>
                    <a:bodyPr/>
                    <a:lstStyle/>
                    <a:p>
                      <a:endParaRPr lang="en-CA" sz="2000" dirty="0"/>
                    </a:p>
                  </a:txBody>
                  <a:tcPr anchor="ctr"/>
                </a:tc>
                <a:extLst>
                  <a:ext uri="{0D108BD9-81ED-4DB2-BD59-A6C34878D82A}">
                    <a16:rowId xmlns:a16="http://schemas.microsoft.com/office/drawing/2014/main" val="1101273839"/>
                  </a:ext>
                </a:extLst>
              </a:tr>
              <a:tr h="1615439">
                <a:tc>
                  <a:txBody>
                    <a:bodyPr/>
                    <a:lstStyle/>
                    <a:p>
                      <a:r>
                        <a:rPr lang="en-CA" sz="2800" b="1" dirty="0" smtClean="0">
                          <a:solidFill>
                            <a:srgbClr val="0070C0"/>
                          </a:solidFill>
                        </a:rPr>
                        <a:t>New</a:t>
                      </a:r>
                    </a:p>
                    <a:p>
                      <a:pPr marL="285750" indent="-285750">
                        <a:buFontTx/>
                        <a:buChar char="-"/>
                      </a:pPr>
                      <a:r>
                        <a:rPr lang="en-US" dirty="0" smtClean="0"/>
                        <a:t>Never taught before </a:t>
                      </a:r>
                      <a:r>
                        <a:rPr lang="en-US" b="1" dirty="0" smtClean="0"/>
                        <a:t>OR</a:t>
                      </a:r>
                    </a:p>
                    <a:p>
                      <a:pPr marL="285750" indent="-285750">
                        <a:buFontTx/>
                        <a:buChar char="-"/>
                      </a:pPr>
                      <a:r>
                        <a:rPr lang="en-US" dirty="0" smtClean="0"/>
                        <a:t>Teaching since major revision to course or curriculum</a:t>
                      </a:r>
                      <a:endParaRPr lang="en-CA" dirty="0"/>
                    </a:p>
                  </a:txBody>
                  <a:tcPr anchor="ctr"/>
                </a:tc>
                <a:tc>
                  <a:txBody>
                    <a:bodyPr/>
                    <a:lstStyle/>
                    <a:p>
                      <a:r>
                        <a:rPr lang="en-CA" b="1" dirty="0" smtClean="0"/>
                        <a:t> </a:t>
                      </a:r>
                      <a:r>
                        <a:rPr lang="en-CA" sz="2800" b="1" dirty="0" smtClean="0">
                          <a:solidFill>
                            <a:srgbClr val="0070C0"/>
                          </a:solidFill>
                        </a:rPr>
                        <a:t>1.10 </a:t>
                      </a:r>
                      <a:endParaRPr lang="en-CA" sz="2800" b="1" dirty="0">
                        <a:solidFill>
                          <a:srgbClr val="0070C0"/>
                        </a:solidFill>
                      </a:endParaRPr>
                    </a:p>
                  </a:txBody>
                  <a:tcPr anchor="ctr"/>
                </a:tc>
                <a:tc>
                  <a:txBody>
                    <a:bodyPr/>
                    <a:lstStyle/>
                    <a:p>
                      <a:r>
                        <a:rPr lang="en-US" sz="2800" b="1" dirty="0" smtClean="0">
                          <a:solidFill>
                            <a:srgbClr val="0070C0"/>
                          </a:solidFill>
                        </a:rPr>
                        <a:t>3 </a:t>
                      </a:r>
                      <a:r>
                        <a:rPr lang="en-US" sz="2800" b="1" dirty="0" err="1" smtClean="0">
                          <a:solidFill>
                            <a:srgbClr val="0070C0"/>
                          </a:solidFill>
                        </a:rPr>
                        <a:t>tch</a:t>
                      </a:r>
                      <a:r>
                        <a:rPr lang="en-US" sz="2800" b="1" dirty="0" smtClean="0">
                          <a:solidFill>
                            <a:srgbClr val="0070C0"/>
                          </a:solidFill>
                        </a:rPr>
                        <a:t> X 1.10 =</a:t>
                      </a:r>
                    </a:p>
                    <a:p>
                      <a:r>
                        <a:rPr lang="en-US" sz="2800" b="1" dirty="0" smtClean="0">
                          <a:solidFill>
                            <a:srgbClr val="0070C0"/>
                          </a:solidFill>
                        </a:rPr>
                        <a:t>3.3 prep hours</a:t>
                      </a:r>
                      <a:r>
                        <a:rPr lang="en-US" sz="2800" b="1" baseline="0" dirty="0" smtClean="0">
                          <a:solidFill>
                            <a:srgbClr val="0070C0"/>
                          </a:solidFill>
                        </a:rPr>
                        <a:t>/</a:t>
                      </a:r>
                      <a:r>
                        <a:rPr lang="en-US" sz="2800" b="1" baseline="0" dirty="0" err="1" smtClean="0">
                          <a:solidFill>
                            <a:srgbClr val="0070C0"/>
                          </a:solidFill>
                        </a:rPr>
                        <a:t>wk</a:t>
                      </a:r>
                      <a:endParaRPr lang="en-CA" sz="2800" b="1" dirty="0">
                        <a:solidFill>
                          <a:srgbClr val="0070C0"/>
                        </a:solidFill>
                      </a:endParaRPr>
                    </a:p>
                  </a:txBody>
                  <a:tcPr anchor="ctr"/>
                </a:tc>
                <a:extLst>
                  <a:ext uri="{0D108BD9-81ED-4DB2-BD59-A6C34878D82A}">
                    <a16:rowId xmlns:a16="http://schemas.microsoft.com/office/drawing/2014/main" val="3792224040"/>
                  </a:ext>
                </a:extLst>
              </a:tr>
              <a:tr h="341267">
                <a:tc>
                  <a:txBody>
                    <a:bodyPr/>
                    <a:lstStyle/>
                    <a:p>
                      <a:r>
                        <a:rPr lang="en-CA" dirty="0" smtClean="0"/>
                        <a:t>Established A </a:t>
                      </a:r>
                      <a:endParaRPr lang="en-CA" dirty="0"/>
                    </a:p>
                  </a:txBody>
                  <a:tcPr anchor="ctr"/>
                </a:tc>
                <a:tc gridSpan="2">
                  <a:txBody>
                    <a:bodyPr/>
                    <a:lstStyle/>
                    <a:p>
                      <a:r>
                        <a:rPr lang="en-CA" dirty="0" smtClean="0"/>
                        <a:t> 0.85 </a:t>
                      </a:r>
                      <a:endParaRPr lang="en-CA" dirty="0"/>
                    </a:p>
                  </a:txBody>
                  <a:tcPr anchor="ctr"/>
                </a:tc>
                <a:tc hMerge="1">
                  <a:txBody>
                    <a:bodyPr/>
                    <a:lstStyle/>
                    <a:p>
                      <a:endParaRPr lang="en-CA"/>
                    </a:p>
                  </a:txBody>
                  <a:tcPr/>
                </a:tc>
                <a:extLst>
                  <a:ext uri="{0D108BD9-81ED-4DB2-BD59-A6C34878D82A}">
                    <a16:rowId xmlns:a16="http://schemas.microsoft.com/office/drawing/2014/main" val="1548272437"/>
                  </a:ext>
                </a:extLst>
              </a:tr>
              <a:tr h="318407">
                <a:tc>
                  <a:txBody>
                    <a:bodyPr/>
                    <a:lstStyle/>
                    <a:p>
                      <a:r>
                        <a:rPr lang="en-CA" dirty="0" smtClean="0"/>
                        <a:t>Established B </a:t>
                      </a:r>
                      <a:endParaRPr lang="en-CA" dirty="0"/>
                    </a:p>
                  </a:txBody>
                  <a:tcPr anchor="ctr"/>
                </a:tc>
                <a:tc gridSpan="2">
                  <a:txBody>
                    <a:bodyPr/>
                    <a:lstStyle/>
                    <a:p>
                      <a:r>
                        <a:rPr lang="en-CA" dirty="0" smtClean="0"/>
                        <a:t>0.60 </a:t>
                      </a:r>
                      <a:endParaRPr lang="en-CA" dirty="0"/>
                    </a:p>
                  </a:txBody>
                  <a:tcPr anchor="ctr"/>
                </a:tc>
                <a:tc hMerge="1">
                  <a:txBody>
                    <a:bodyPr/>
                    <a:lstStyle/>
                    <a:p>
                      <a:endParaRPr lang="en-CA"/>
                    </a:p>
                  </a:txBody>
                  <a:tcPr/>
                </a:tc>
                <a:extLst>
                  <a:ext uri="{0D108BD9-81ED-4DB2-BD59-A6C34878D82A}">
                    <a16:rowId xmlns:a16="http://schemas.microsoft.com/office/drawing/2014/main" val="1364468710"/>
                  </a:ext>
                </a:extLst>
              </a:tr>
              <a:tr h="228872">
                <a:tc>
                  <a:txBody>
                    <a:bodyPr/>
                    <a:lstStyle/>
                    <a:p>
                      <a:r>
                        <a:rPr lang="en-CA" dirty="0" smtClean="0"/>
                        <a:t>Repeat A </a:t>
                      </a:r>
                      <a:endParaRPr lang="en-CA" dirty="0"/>
                    </a:p>
                  </a:txBody>
                  <a:tcPr anchor="ctr"/>
                </a:tc>
                <a:tc gridSpan="2">
                  <a:txBody>
                    <a:bodyPr/>
                    <a:lstStyle/>
                    <a:p>
                      <a:r>
                        <a:rPr lang="en-CA" dirty="0" smtClean="0"/>
                        <a:t>0.45 </a:t>
                      </a:r>
                      <a:endParaRPr lang="en-CA" dirty="0"/>
                    </a:p>
                  </a:txBody>
                  <a:tcPr anchor="ctr"/>
                </a:tc>
                <a:tc hMerge="1">
                  <a:txBody>
                    <a:bodyPr/>
                    <a:lstStyle/>
                    <a:p>
                      <a:endParaRPr lang="en-CA"/>
                    </a:p>
                  </a:txBody>
                  <a:tcPr/>
                </a:tc>
                <a:extLst>
                  <a:ext uri="{0D108BD9-81ED-4DB2-BD59-A6C34878D82A}">
                    <a16:rowId xmlns:a16="http://schemas.microsoft.com/office/drawing/2014/main" val="1368828608"/>
                  </a:ext>
                </a:extLst>
              </a:tr>
              <a:tr h="234315">
                <a:tc>
                  <a:txBody>
                    <a:bodyPr/>
                    <a:lstStyle/>
                    <a:p>
                      <a:r>
                        <a:rPr lang="en-CA" dirty="0" smtClean="0"/>
                        <a:t>Repeat B </a:t>
                      </a:r>
                      <a:endParaRPr lang="en-CA" dirty="0"/>
                    </a:p>
                  </a:txBody>
                  <a:tcPr anchor="ctr"/>
                </a:tc>
                <a:tc gridSpan="2">
                  <a:txBody>
                    <a:bodyPr/>
                    <a:lstStyle/>
                    <a:p>
                      <a:r>
                        <a:rPr lang="en-CA" dirty="0" smtClean="0"/>
                        <a:t>0.35 </a:t>
                      </a:r>
                      <a:endParaRPr lang="en-CA" dirty="0"/>
                    </a:p>
                  </a:txBody>
                  <a:tcPr anchor="ctr"/>
                </a:tc>
                <a:tc hMerge="1">
                  <a:txBody>
                    <a:bodyPr/>
                    <a:lstStyle/>
                    <a:p>
                      <a:endParaRPr lang="en-CA"/>
                    </a:p>
                  </a:txBody>
                  <a:tcPr/>
                </a:tc>
                <a:extLst>
                  <a:ext uri="{0D108BD9-81ED-4DB2-BD59-A6C34878D82A}">
                    <a16:rowId xmlns:a16="http://schemas.microsoft.com/office/drawing/2014/main" val="592656802"/>
                  </a:ext>
                </a:extLst>
              </a:tr>
              <a:tr h="567418">
                <a:tc gridSpan="3">
                  <a:txBody>
                    <a:bodyPr/>
                    <a:lstStyle/>
                    <a:p>
                      <a:pPr algn="ctr"/>
                      <a:r>
                        <a:rPr lang="en-US" b="1" dirty="0" smtClean="0"/>
                        <a:t>Student numbers do not factor into</a:t>
                      </a:r>
                      <a:r>
                        <a:rPr lang="en-US" b="1" baseline="0" dirty="0" smtClean="0"/>
                        <a:t> prep time</a:t>
                      </a:r>
                      <a:endParaRPr lang="en-CA" b="1" dirty="0"/>
                    </a:p>
                  </a:txBody>
                  <a:tcPr anchor="ctr"/>
                </a:tc>
                <a:tc hMerge="1">
                  <a:txBody>
                    <a:bodyPr/>
                    <a:lstStyle/>
                    <a:p>
                      <a:endParaRPr lang="en-CA" dirty="0"/>
                    </a:p>
                  </a:txBody>
                  <a:tcPr/>
                </a:tc>
                <a:tc hMerge="1">
                  <a:txBody>
                    <a:bodyPr/>
                    <a:lstStyle/>
                    <a:p>
                      <a:endParaRPr lang="en-CA"/>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17549940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4267343233"/>
              </p:ext>
            </p:extLst>
          </p:nvPr>
        </p:nvGraphicFramePr>
        <p:xfrm>
          <a:off x="1336674" y="1828798"/>
          <a:ext cx="8607425" cy="4305030"/>
        </p:xfrm>
        <a:graphic>
          <a:graphicData uri="http://schemas.openxmlformats.org/drawingml/2006/table">
            <a:tbl>
              <a:tblPr firstRow="1" bandRow="1">
                <a:tableStyleId>{5C22544A-7EE6-4342-B048-85BDC9FD1C3A}</a:tableStyleId>
              </a:tblPr>
              <a:tblGrid>
                <a:gridCol w="3214335">
                  <a:extLst>
                    <a:ext uri="{9D8B030D-6E8A-4147-A177-3AD203B41FA5}">
                      <a16:colId xmlns:a16="http://schemas.microsoft.com/office/drawing/2014/main" val="308269388"/>
                    </a:ext>
                  </a:extLst>
                </a:gridCol>
                <a:gridCol w="5393090">
                  <a:extLst>
                    <a:ext uri="{9D8B030D-6E8A-4147-A177-3AD203B41FA5}">
                      <a16:colId xmlns:a16="http://schemas.microsoft.com/office/drawing/2014/main" val="2133654294"/>
                    </a:ext>
                  </a:extLst>
                </a:gridCol>
              </a:tblGrid>
              <a:tr h="567418">
                <a:tc>
                  <a:txBody>
                    <a:bodyPr/>
                    <a:lstStyle/>
                    <a:p>
                      <a:r>
                        <a:rPr lang="en-US" sz="1800" dirty="0" smtClean="0"/>
                        <a:t>Course</a:t>
                      </a:r>
                      <a:r>
                        <a:rPr lang="en-US" sz="1800" baseline="0" dirty="0" smtClean="0"/>
                        <a:t> Type</a:t>
                      </a:r>
                      <a:endParaRPr lang="en-CA" sz="1800" dirty="0"/>
                    </a:p>
                  </a:txBody>
                  <a:tcPr anchor="ctr"/>
                </a:tc>
                <a:tc>
                  <a:txBody>
                    <a:bodyPr/>
                    <a:lstStyle/>
                    <a:p>
                      <a:r>
                        <a:rPr lang="en-CA" sz="1800" dirty="0" smtClean="0"/>
                        <a:t>Attributed</a:t>
                      </a:r>
                      <a:r>
                        <a:rPr lang="en-CA" sz="1800" baseline="0" dirty="0" smtClean="0"/>
                        <a:t> Prep time </a:t>
                      </a:r>
                      <a:r>
                        <a:rPr lang="en-CA" sz="1800" dirty="0" smtClean="0"/>
                        <a:t>per TCH</a:t>
                      </a:r>
                      <a:endParaRPr lang="en-CA" sz="1800" dirty="0"/>
                    </a:p>
                  </a:txBody>
                  <a:tcPr anchor="ctr"/>
                </a:tc>
                <a:extLst>
                  <a:ext uri="{0D108BD9-81ED-4DB2-BD59-A6C34878D82A}">
                    <a16:rowId xmlns:a16="http://schemas.microsoft.com/office/drawing/2014/main" val="1101273839"/>
                  </a:ext>
                </a:extLst>
              </a:tr>
              <a:tr h="366034">
                <a:tc>
                  <a:txBody>
                    <a:bodyPr/>
                    <a:lstStyle/>
                    <a:p>
                      <a:r>
                        <a:rPr lang="en-CA" b="0" dirty="0" smtClean="0"/>
                        <a:t>New</a:t>
                      </a:r>
                    </a:p>
                  </a:txBody>
                  <a:tcPr anchor="ctr"/>
                </a:tc>
                <a:tc>
                  <a:txBody>
                    <a:bodyPr/>
                    <a:lstStyle/>
                    <a:p>
                      <a:r>
                        <a:rPr lang="en-CA" dirty="0" smtClean="0"/>
                        <a:t> 1.10 </a:t>
                      </a:r>
                      <a:endParaRPr lang="en-CA" dirty="0"/>
                    </a:p>
                  </a:txBody>
                  <a:tcPr anchor="ctr"/>
                </a:tc>
                <a:extLst>
                  <a:ext uri="{0D108BD9-81ED-4DB2-BD59-A6C34878D82A}">
                    <a16:rowId xmlns:a16="http://schemas.microsoft.com/office/drawing/2014/main" val="3792224040"/>
                  </a:ext>
                </a:extLst>
              </a:tr>
              <a:tr h="1552575">
                <a:tc>
                  <a:txBody>
                    <a:bodyPr/>
                    <a:lstStyle/>
                    <a:p>
                      <a:r>
                        <a:rPr lang="en-CA" sz="2800" b="1" dirty="0" smtClean="0">
                          <a:solidFill>
                            <a:srgbClr val="0070C0"/>
                          </a:solidFill>
                        </a:rPr>
                        <a:t>Established A </a:t>
                      </a:r>
                    </a:p>
                    <a:p>
                      <a:r>
                        <a:rPr lang="en-US" sz="2000" dirty="0" smtClean="0"/>
                        <a:t>- </a:t>
                      </a:r>
                      <a:r>
                        <a:rPr lang="en-CA" sz="2000" b="0" i="0" u="none" strike="noStrike" kern="1200" baseline="0" dirty="0" smtClean="0">
                          <a:solidFill>
                            <a:schemeClr val="dk1"/>
                          </a:solidFill>
                          <a:latin typeface="+mn-lt"/>
                          <a:ea typeface="+mn-ea"/>
                          <a:cs typeface="+mn-cs"/>
                        </a:rPr>
                        <a:t>previously taught but not within the previous three academic years </a:t>
                      </a:r>
                    </a:p>
                    <a:p>
                      <a:endParaRPr lang="en-CA" dirty="0"/>
                    </a:p>
                  </a:txBody>
                  <a:tcPr anchor="ctr"/>
                </a:tc>
                <a:tc>
                  <a:txBody>
                    <a:bodyPr/>
                    <a:lstStyle/>
                    <a:p>
                      <a:r>
                        <a:rPr lang="en-CA" b="1" dirty="0" smtClean="0">
                          <a:solidFill>
                            <a:srgbClr val="0070C0"/>
                          </a:solidFill>
                        </a:rPr>
                        <a:t> </a:t>
                      </a:r>
                      <a:r>
                        <a:rPr lang="en-CA" sz="2800" b="1" dirty="0" smtClean="0">
                          <a:solidFill>
                            <a:srgbClr val="0070C0"/>
                          </a:solidFill>
                        </a:rPr>
                        <a:t>0.85 </a:t>
                      </a:r>
                      <a:endParaRPr lang="en-CA" sz="2800" b="1" dirty="0">
                        <a:solidFill>
                          <a:srgbClr val="0070C0"/>
                        </a:solidFill>
                      </a:endParaRPr>
                    </a:p>
                  </a:txBody>
                  <a:tcPr anchor="ctr"/>
                </a:tc>
                <a:extLst>
                  <a:ext uri="{0D108BD9-81ED-4DB2-BD59-A6C34878D82A}">
                    <a16:rowId xmlns:a16="http://schemas.microsoft.com/office/drawing/2014/main" val="1548272437"/>
                  </a:ext>
                </a:extLst>
              </a:tr>
              <a:tr h="293370">
                <a:tc>
                  <a:txBody>
                    <a:bodyPr/>
                    <a:lstStyle/>
                    <a:p>
                      <a:r>
                        <a:rPr lang="en-CA" dirty="0" smtClean="0"/>
                        <a:t>Established B </a:t>
                      </a:r>
                      <a:endParaRPr lang="en-CA" dirty="0"/>
                    </a:p>
                  </a:txBody>
                  <a:tcPr anchor="ctr"/>
                </a:tc>
                <a:tc>
                  <a:txBody>
                    <a:bodyPr/>
                    <a:lstStyle/>
                    <a:p>
                      <a:r>
                        <a:rPr lang="en-CA" dirty="0" smtClean="0"/>
                        <a:t>0.60 </a:t>
                      </a:r>
                      <a:endParaRPr lang="en-CA" dirty="0"/>
                    </a:p>
                  </a:txBody>
                  <a:tcPr anchor="ctr"/>
                </a:tc>
                <a:extLst>
                  <a:ext uri="{0D108BD9-81ED-4DB2-BD59-A6C34878D82A}">
                    <a16:rowId xmlns:a16="http://schemas.microsoft.com/office/drawing/2014/main" val="1364468710"/>
                  </a:ext>
                </a:extLst>
              </a:tr>
              <a:tr h="165735">
                <a:tc>
                  <a:txBody>
                    <a:bodyPr/>
                    <a:lstStyle/>
                    <a:p>
                      <a:r>
                        <a:rPr lang="en-CA" dirty="0" smtClean="0"/>
                        <a:t>Repeat A </a:t>
                      </a:r>
                      <a:endParaRPr lang="en-CA" dirty="0"/>
                    </a:p>
                  </a:txBody>
                  <a:tcPr anchor="ctr"/>
                </a:tc>
                <a:tc>
                  <a:txBody>
                    <a:bodyPr/>
                    <a:lstStyle/>
                    <a:p>
                      <a:r>
                        <a:rPr lang="en-CA" dirty="0" smtClean="0"/>
                        <a:t>0.45 </a:t>
                      </a:r>
                      <a:endParaRPr lang="en-CA" dirty="0"/>
                    </a:p>
                  </a:txBody>
                  <a:tcPr anchor="ctr"/>
                </a:tc>
                <a:extLst>
                  <a:ext uri="{0D108BD9-81ED-4DB2-BD59-A6C34878D82A}">
                    <a16:rowId xmlns:a16="http://schemas.microsoft.com/office/drawing/2014/main" val="1368828608"/>
                  </a:ext>
                </a:extLst>
              </a:tr>
              <a:tr h="0">
                <a:tc>
                  <a:txBody>
                    <a:bodyPr/>
                    <a:lstStyle/>
                    <a:p>
                      <a:r>
                        <a:rPr lang="en-CA" dirty="0" smtClean="0"/>
                        <a:t>Repeat B </a:t>
                      </a:r>
                      <a:endParaRPr lang="en-CA" dirty="0"/>
                    </a:p>
                  </a:txBody>
                  <a:tcPr anchor="ctr"/>
                </a:tc>
                <a:tc>
                  <a:txBody>
                    <a:bodyPr/>
                    <a:lstStyle/>
                    <a:p>
                      <a:r>
                        <a:rPr lang="en-CA" dirty="0" smtClean="0"/>
                        <a:t>0.35 </a:t>
                      </a:r>
                      <a:endParaRPr lang="en-CA" dirty="0"/>
                    </a:p>
                  </a:txBody>
                  <a:tcPr anchor="ctr"/>
                </a:tc>
                <a:extLst>
                  <a:ext uri="{0D108BD9-81ED-4DB2-BD59-A6C34878D82A}">
                    <a16:rowId xmlns:a16="http://schemas.microsoft.com/office/drawing/2014/main" val="592656802"/>
                  </a:ext>
                </a:extLst>
              </a:tr>
              <a:tr h="567418">
                <a:tc gridSpan="2">
                  <a:txBody>
                    <a:bodyPr/>
                    <a:lstStyle/>
                    <a:p>
                      <a:pPr algn="ctr"/>
                      <a:r>
                        <a:rPr lang="en-US" b="1" dirty="0" smtClean="0"/>
                        <a:t>Student numbers do not factor into</a:t>
                      </a:r>
                      <a:r>
                        <a:rPr lang="en-US" b="1" baseline="0" dirty="0" smtClean="0"/>
                        <a:t> prep time</a:t>
                      </a:r>
                      <a:endParaRPr lang="en-CA" b="1" dirty="0"/>
                    </a:p>
                  </a:txBody>
                  <a:tcPr anchor="ctr"/>
                </a:tc>
                <a:tc hMerge="1">
                  <a:txBody>
                    <a:bodyPr/>
                    <a:lstStyle/>
                    <a:p>
                      <a:endParaRPr lang="en-CA" dirty="0"/>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33481525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335164586"/>
              </p:ext>
            </p:extLst>
          </p:nvPr>
        </p:nvGraphicFramePr>
        <p:xfrm>
          <a:off x="1336674" y="1828798"/>
          <a:ext cx="8607425" cy="4329795"/>
        </p:xfrm>
        <a:graphic>
          <a:graphicData uri="http://schemas.openxmlformats.org/drawingml/2006/table">
            <a:tbl>
              <a:tblPr firstRow="1" bandRow="1">
                <a:tableStyleId>{5C22544A-7EE6-4342-B048-85BDC9FD1C3A}</a:tableStyleId>
              </a:tblPr>
              <a:tblGrid>
                <a:gridCol w="3214335">
                  <a:extLst>
                    <a:ext uri="{9D8B030D-6E8A-4147-A177-3AD203B41FA5}">
                      <a16:colId xmlns:a16="http://schemas.microsoft.com/office/drawing/2014/main" val="308269388"/>
                    </a:ext>
                  </a:extLst>
                </a:gridCol>
                <a:gridCol w="1497366">
                  <a:extLst>
                    <a:ext uri="{9D8B030D-6E8A-4147-A177-3AD203B41FA5}">
                      <a16:colId xmlns:a16="http://schemas.microsoft.com/office/drawing/2014/main" val="2133654294"/>
                    </a:ext>
                  </a:extLst>
                </a:gridCol>
                <a:gridCol w="3895724">
                  <a:extLst>
                    <a:ext uri="{9D8B030D-6E8A-4147-A177-3AD203B41FA5}">
                      <a16:colId xmlns:a16="http://schemas.microsoft.com/office/drawing/2014/main" val="2625970595"/>
                    </a:ext>
                  </a:extLst>
                </a:gridCol>
              </a:tblGrid>
              <a:tr h="567418">
                <a:tc>
                  <a:txBody>
                    <a:bodyPr/>
                    <a:lstStyle/>
                    <a:p>
                      <a:r>
                        <a:rPr lang="en-US" sz="1800" dirty="0" smtClean="0"/>
                        <a:t>Course</a:t>
                      </a:r>
                      <a:r>
                        <a:rPr lang="en-US" sz="1800" baseline="0" dirty="0" smtClean="0"/>
                        <a:t> Type</a:t>
                      </a:r>
                      <a:endParaRPr lang="en-CA" sz="1800" dirty="0"/>
                    </a:p>
                  </a:txBody>
                  <a:tcPr anchor="ctr"/>
                </a:tc>
                <a:tc gridSpan="2">
                  <a:txBody>
                    <a:bodyPr/>
                    <a:lstStyle/>
                    <a:p>
                      <a:r>
                        <a:rPr lang="en-CA" sz="1800" dirty="0" smtClean="0"/>
                        <a:t>Attributed</a:t>
                      </a:r>
                      <a:r>
                        <a:rPr lang="en-CA" sz="1800" baseline="0" dirty="0" smtClean="0"/>
                        <a:t> Prep time </a:t>
                      </a:r>
                      <a:r>
                        <a:rPr lang="en-CA" sz="1800" dirty="0" smtClean="0"/>
                        <a:t>per TCH</a:t>
                      </a:r>
                      <a:endParaRPr lang="en-CA" sz="1800" dirty="0"/>
                    </a:p>
                  </a:txBody>
                  <a:tcPr anchor="ctr"/>
                </a:tc>
                <a:tc hMerge="1">
                  <a:txBody>
                    <a:bodyPr/>
                    <a:lstStyle/>
                    <a:p>
                      <a:endParaRPr lang="en-CA"/>
                    </a:p>
                  </a:txBody>
                  <a:tcPr/>
                </a:tc>
                <a:extLst>
                  <a:ext uri="{0D108BD9-81ED-4DB2-BD59-A6C34878D82A}">
                    <a16:rowId xmlns:a16="http://schemas.microsoft.com/office/drawing/2014/main" val="1101273839"/>
                  </a:ext>
                </a:extLst>
              </a:tr>
              <a:tr h="366034">
                <a:tc>
                  <a:txBody>
                    <a:bodyPr/>
                    <a:lstStyle/>
                    <a:p>
                      <a:r>
                        <a:rPr lang="en-CA" b="0" dirty="0" smtClean="0"/>
                        <a:t>New</a:t>
                      </a:r>
                    </a:p>
                  </a:txBody>
                  <a:tcPr anchor="ctr"/>
                </a:tc>
                <a:tc gridSpan="2">
                  <a:txBody>
                    <a:bodyPr/>
                    <a:lstStyle/>
                    <a:p>
                      <a:r>
                        <a:rPr lang="en-CA" dirty="0" smtClean="0"/>
                        <a:t> 1.10 </a:t>
                      </a:r>
                      <a:endParaRPr lang="en-CA" dirty="0"/>
                    </a:p>
                  </a:txBody>
                  <a:tcPr anchor="ctr"/>
                </a:tc>
                <a:tc hMerge="1">
                  <a:txBody>
                    <a:bodyPr/>
                    <a:lstStyle/>
                    <a:p>
                      <a:endParaRPr lang="en-CA"/>
                    </a:p>
                  </a:txBody>
                  <a:tcPr/>
                </a:tc>
                <a:extLst>
                  <a:ext uri="{0D108BD9-81ED-4DB2-BD59-A6C34878D82A}">
                    <a16:rowId xmlns:a16="http://schemas.microsoft.com/office/drawing/2014/main" val="3792224040"/>
                  </a:ext>
                </a:extLst>
              </a:tr>
              <a:tr h="1323975">
                <a:tc>
                  <a:txBody>
                    <a:bodyPr/>
                    <a:lstStyle/>
                    <a:p>
                      <a:r>
                        <a:rPr lang="en-CA" sz="2800" b="1" dirty="0" smtClean="0">
                          <a:solidFill>
                            <a:srgbClr val="0070C0"/>
                          </a:solidFill>
                        </a:rPr>
                        <a:t>Established A </a:t>
                      </a:r>
                    </a:p>
                    <a:p>
                      <a:r>
                        <a:rPr lang="en-US" sz="2000" dirty="0" smtClean="0"/>
                        <a:t>- </a:t>
                      </a:r>
                      <a:r>
                        <a:rPr lang="en-CA" sz="2000" b="0" i="0" u="none" strike="noStrike" kern="1200" baseline="0" dirty="0" smtClean="0">
                          <a:solidFill>
                            <a:schemeClr val="dk1"/>
                          </a:solidFill>
                          <a:latin typeface="+mn-lt"/>
                          <a:ea typeface="+mn-ea"/>
                          <a:cs typeface="+mn-cs"/>
                        </a:rPr>
                        <a:t>previously taught but not within the previous three academic years </a:t>
                      </a:r>
                    </a:p>
                    <a:p>
                      <a:endParaRPr lang="en-CA" dirty="0"/>
                    </a:p>
                  </a:txBody>
                  <a:tcPr anchor="ctr"/>
                </a:tc>
                <a:tc>
                  <a:txBody>
                    <a:bodyPr/>
                    <a:lstStyle/>
                    <a:p>
                      <a:r>
                        <a:rPr lang="en-CA" b="1" dirty="0" smtClean="0">
                          <a:solidFill>
                            <a:srgbClr val="0070C0"/>
                          </a:solidFill>
                        </a:rPr>
                        <a:t> </a:t>
                      </a:r>
                      <a:r>
                        <a:rPr lang="en-CA" sz="2800" b="1" dirty="0" smtClean="0">
                          <a:solidFill>
                            <a:srgbClr val="0070C0"/>
                          </a:solidFill>
                        </a:rPr>
                        <a:t>0.85 </a:t>
                      </a:r>
                      <a:endParaRPr lang="en-CA" sz="2800" b="1" dirty="0">
                        <a:solidFill>
                          <a:srgbClr val="0070C0"/>
                        </a:solidFill>
                      </a:endParaRPr>
                    </a:p>
                  </a:txBody>
                  <a:tcPr anchor="ctr"/>
                </a:tc>
                <a:tc>
                  <a:txBody>
                    <a:bodyPr/>
                    <a:lstStyle/>
                    <a:p>
                      <a:r>
                        <a:rPr lang="en-CA" sz="2800" b="1" dirty="0" smtClean="0">
                          <a:solidFill>
                            <a:srgbClr val="0070C0"/>
                          </a:solidFill>
                        </a:rPr>
                        <a:t>3 </a:t>
                      </a:r>
                      <a:r>
                        <a:rPr lang="en-CA" sz="2800" b="1" dirty="0" err="1" smtClean="0">
                          <a:solidFill>
                            <a:srgbClr val="0070C0"/>
                          </a:solidFill>
                        </a:rPr>
                        <a:t>tch</a:t>
                      </a:r>
                      <a:r>
                        <a:rPr lang="en-CA" sz="2800" b="1" dirty="0" smtClean="0">
                          <a:solidFill>
                            <a:srgbClr val="0070C0"/>
                          </a:solidFill>
                        </a:rPr>
                        <a:t> X 0.85 =</a:t>
                      </a:r>
                    </a:p>
                    <a:p>
                      <a:r>
                        <a:rPr lang="en-CA" sz="2800" b="1" dirty="0" smtClean="0">
                          <a:solidFill>
                            <a:srgbClr val="0070C0"/>
                          </a:solidFill>
                        </a:rPr>
                        <a:t>2.55 prep hours/</a:t>
                      </a:r>
                      <a:r>
                        <a:rPr lang="en-CA" sz="2800" b="1" dirty="0" err="1" smtClean="0">
                          <a:solidFill>
                            <a:srgbClr val="0070C0"/>
                          </a:solidFill>
                        </a:rPr>
                        <a:t>wk</a:t>
                      </a:r>
                      <a:endParaRPr lang="en-CA" sz="2800" b="1" dirty="0" smtClean="0">
                        <a:solidFill>
                          <a:srgbClr val="0070C0"/>
                        </a:solidFill>
                      </a:endParaRPr>
                    </a:p>
                    <a:p>
                      <a:endParaRPr lang="en-CA" sz="2800" b="1" dirty="0">
                        <a:solidFill>
                          <a:srgbClr val="0070C0"/>
                        </a:solidFill>
                      </a:endParaRPr>
                    </a:p>
                  </a:txBody>
                  <a:tcPr anchor="ctr"/>
                </a:tc>
                <a:extLst>
                  <a:ext uri="{0D108BD9-81ED-4DB2-BD59-A6C34878D82A}">
                    <a16:rowId xmlns:a16="http://schemas.microsoft.com/office/drawing/2014/main" val="1548272437"/>
                  </a:ext>
                </a:extLst>
              </a:tr>
              <a:tr h="331470">
                <a:tc>
                  <a:txBody>
                    <a:bodyPr/>
                    <a:lstStyle/>
                    <a:p>
                      <a:r>
                        <a:rPr lang="en-CA" dirty="0" smtClean="0"/>
                        <a:t>Established B </a:t>
                      </a:r>
                      <a:endParaRPr lang="en-CA" dirty="0"/>
                    </a:p>
                  </a:txBody>
                  <a:tcPr anchor="ctr"/>
                </a:tc>
                <a:tc gridSpan="2">
                  <a:txBody>
                    <a:bodyPr/>
                    <a:lstStyle/>
                    <a:p>
                      <a:r>
                        <a:rPr lang="en-CA" dirty="0" smtClean="0"/>
                        <a:t>0.60 </a:t>
                      </a:r>
                      <a:endParaRPr lang="en-CA" dirty="0"/>
                    </a:p>
                  </a:txBody>
                  <a:tcPr anchor="ctr"/>
                </a:tc>
                <a:tc hMerge="1">
                  <a:txBody>
                    <a:bodyPr/>
                    <a:lstStyle/>
                    <a:p>
                      <a:endParaRPr lang="en-CA"/>
                    </a:p>
                  </a:txBody>
                  <a:tcPr/>
                </a:tc>
                <a:extLst>
                  <a:ext uri="{0D108BD9-81ED-4DB2-BD59-A6C34878D82A}">
                    <a16:rowId xmlns:a16="http://schemas.microsoft.com/office/drawing/2014/main" val="1364468710"/>
                  </a:ext>
                </a:extLst>
              </a:tr>
              <a:tr h="203835">
                <a:tc>
                  <a:txBody>
                    <a:bodyPr/>
                    <a:lstStyle/>
                    <a:p>
                      <a:r>
                        <a:rPr lang="en-CA" dirty="0" smtClean="0"/>
                        <a:t>Repeat A </a:t>
                      </a:r>
                      <a:endParaRPr lang="en-CA" dirty="0"/>
                    </a:p>
                  </a:txBody>
                  <a:tcPr anchor="ctr"/>
                </a:tc>
                <a:tc gridSpan="2">
                  <a:txBody>
                    <a:bodyPr/>
                    <a:lstStyle/>
                    <a:p>
                      <a:r>
                        <a:rPr lang="en-CA" dirty="0" smtClean="0"/>
                        <a:t>0.45 </a:t>
                      </a:r>
                      <a:endParaRPr lang="en-CA" dirty="0"/>
                    </a:p>
                  </a:txBody>
                  <a:tcPr anchor="ctr"/>
                </a:tc>
                <a:tc hMerge="1">
                  <a:txBody>
                    <a:bodyPr/>
                    <a:lstStyle/>
                    <a:p>
                      <a:endParaRPr lang="en-CA"/>
                    </a:p>
                  </a:txBody>
                  <a:tcPr/>
                </a:tc>
                <a:extLst>
                  <a:ext uri="{0D108BD9-81ED-4DB2-BD59-A6C34878D82A}">
                    <a16:rowId xmlns:a16="http://schemas.microsoft.com/office/drawing/2014/main" val="1368828608"/>
                  </a:ext>
                </a:extLst>
              </a:tr>
              <a:tr h="390525">
                <a:tc>
                  <a:txBody>
                    <a:bodyPr/>
                    <a:lstStyle/>
                    <a:p>
                      <a:r>
                        <a:rPr lang="en-CA" dirty="0" smtClean="0"/>
                        <a:t>Repeat B </a:t>
                      </a:r>
                      <a:endParaRPr lang="en-CA" dirty="0"/>
                    </a:p>
                  </a:txBody>
                  <a:tcPr anchor="ctr"/>
                </a:tc>
                <a:tc gridSpan="2">
                  <a:txBody>
                    <a:bodyPr/>
                    <a:lstStyle/>
                    <a:p>
                      <a:r>
                        <a:rPr lang="en-CA" dirty="0" smtClean="0"/>
                        <a:t>0.35 </a:t>
                      </a:r>
                      <a:endParaRPr lang="en-CA" dirty="0"/>
                    </a:p>
                  </a:txBody>
                  <a:tcPr anchor="ctr"/>
                </a:tc>
                <a:tc hMerge="1">
                  <a:txBody>
                    <a:bodyPr/>
                    <a:lstStyle/>
                    <a:p>
                      <a:endParaRPr lang="en-CA"/>
                    </a:p>
                  </a:txBody>
                  <a:tcPr/>
                </a:tc>
                <a:extLst>
                  <a:ext uri="{0D108BD9-81ED-4DB2-BD59-A6C34878D82A}">
                    <a16:rowId xmlns:a16="http://schemas.microsoft.com/office/drawing/2014/main" val="592656802"/>
                  </a:ext>
                </a:extLst>
              </a:tr>
              <a:tr h="567418">
                <a:tc gridSpan="3">
                  <a:txBody>
                    <a:bodyPr/>
                    <a:lstStyle/>
                    <a:p>
                      <a:pPr algn="ctr"/>
                      <a:r>
                        <a:rPr lang="en-US" b="1" dirty="0" smtClean="0"/>
                        <a:t>Student numbers do not factor into</a:t>
                      </a:r>
                      <a:r>
                        <a:rPr lang="en-US" b="1" baseline="0" dirty="0" smtClean="0"/>
                        <a:t> prep time</a:t>
                      </a:r>
                      <a:endParaRPr lang="en-CA" b="1" dirty="0"/>
                    </a:p>
                  </a:txBody>
                  <a:tcPr anchor="ctr"/>
                </a:tc>
                <a:tc hMerge="1">
                  <a:txBody>
                    <a:bodyPr/>
                    <a:lstStyle/>
                    <a:p>
                      <a:endParaRPr lang="en-CA" dirty="0"/>
                    </a:p>
                  </a:txBody>
                  <a:tcPr/>
                </a:tc>
                <a:tc hMerge="1">
                  <a:txBody>
                    <a:bodyPr/>
                    <a:lstStyle/>
                    <a:p>
                      <a:endParaRPr lang="en-CA"/>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3610630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3892632419"/>
              </p:ext>
            </p:extLst>
          </p:nvPr>
        </p:nvGraphicFramePr>
        <p:xfrm>
          <a:off x="1336674" y="1828798"/>
          <a:ext cx="8607425" cy="3983085"/>
        </p:xfrm>
        <a:graphic>
          <a:graphicData uri="http://schemas.openxmlformats.org/drawingml/2006/table">
            <a:tbl>
              <a:tblPr firstRow="1" bandRow="1">
                <a:tableStyleId>{5C22544A-7EE6-4342-B048-85BDC9FD1C3A}</a:tableStyleId>
              </a:tblPr>
              <a:tblGrid>
                <a:gridCol w="3214335">
                  <a:extLst>
                    <a:ext uri="{9D8B030D-6E8A-4147-A177-3AD203B41FA5}">
                      <a16:colId xmlns:a16="http://schemas.microsoft.com/office/drawing/2014/main" val="308269388"/>
                    </a:ext>
                  </a:extLst>
                </a:gridCol>
                <a:gridCol w="5393090">
                  <a:extLst>
                    <a:ext uri="{9D8B030D-6E8A-4147-A177-3AD203B41FA5}">
                      <a16:colId xmlns:a16="http://schemas.microsoft.com/office/drawing/2014/main" val="2133654294"/>
                    </a:ext>
                  </a:extLst>
                </a:gridCol>
              </a:tblGrid>
              <a:tr h="567418">
                <a:tc>
                  <a:txBody>
                    <a:bodyPr/>
                    <a:lstStyle/>
                    <a:p>
                      <a:r>
                        <a:rPr lang="en-US" sz="1800" dirty="0" smtClean="0"/>
                        <a:t>Course</a:t>
                      </a:r>
                      <a:r>
                        <a:rPr lang="en-US" sz="1800" baseline="0" dirty="0" smtClean="0"/>
                        <a:t> Type</a:t>
                      </a:r>
                      <a:endParaRPr lang="en-CA" sz="1800" dirty="0"/>
                    </a:p>
                  </a:txBody>
                  <a:tcPr anchor="ctr"/>
                </a:tc>
                <a:tc>
                  <a:txBody>
                    <a:bodyPr/>
                    <a:lstStyle/>
                    <a:p>
                      <a:r>
                        <a:rPr lang="en-CA" sz="1800" dirty="0" smtClean="0"/>
                        <a:t>Attributed</a:t>
                      </a:r>
                      <a:r>
                        <a:rPr lang="en-CA" sz="1800" baseline="0" dirty="0" smtClean="0"/>
                        <a:t> Prep time </a:t>
                      </a:r>
                      <a:r>
                        <a:rPr lang="en-CA" sz="1800" dirty="0" smtClean="0"/>
                        <a:t>per TCH</a:t>
                      </a:r>
                      <a:endParaRPr lang="en-CA" sz="1800" dirty="0"/>
                    </a:p>
                  </a:txBody>
                  <a:tcPr anchor="ctr"/>
                </a:tc>
                <a:extLst>
                  <a:ext uri="{0D108BD9-81ED-4DB2-BD59-A6C34878D82A}">
                    <a16:rowId xmlns:a16="http://schemas.microsoft.com/office/drawing/2014/main" val="1101273839"/>
                  </a:ext>
                </a:extLst>
              </a:tr>
              <a:tr h="375559">
                <a:tc>
                  <a:txBody>
                    <a:bodyPr/>
                    <a:lstStyle/>
                    <a:p>
                      <a:r>
                        <a:rPr lang="en-CA" b="0" dirty="0" smtClean="0"/>
                        <a:t>New</a:t>
                      </a:r>
                    </a:p>
                  </a:txBody>
                  <a:tcPr anchor="ctr"/>
                </a:tc>
                <a:tc>
                  <a:txBody>
                    <a:bodyPr/>
                    <a:lstStyle/>
                    <a:p>
                      <a:r>
                        <a:rPr lang="en-CA" dirty="0" smtClean="0"/>
                        <a:t> 1.10 </a:t>
                      </a:r>
                      <a:endParaRPr lang="en-CA" dirty="0"/>
                    </a:p>
                  </a:txBody>
                  <a:tcPr anchor="ctr"/>
                </a:tc>
                <a:extLst>
                  <a:ext uri="{0D108BD9-81ED-4DB2-BD59-A6C34878D82A}">
                    <a16:rowId xmlns:a16="http://schemas.microsoft.com/office/drawing/2014/main" val="3792224040"/>
                  </a:ext>
                </a:extLst>
              </a:tr>
              <a:tr h="400050">
                <a:tc>
                  <a:txBody>
                    <a:bodyPr/>
                    <a:lstStyle/>
                    <a:p>
                      <a:r>
                        <a:rPr lang="en-CA" sz="1800" dirty="0" smtClean="0"/>
                        <a:t>Established A </a:t>
                      </a:r>
                    </a:p>
                  </a:txBody>
                  <a:tcPr anchor="ctr"/>
                </a:tc>
                <a:tc>
                  <a:txBody>
                    <a:bodyPr/>
                    <a:lstStyle/>
                    <a:p>
                      <a:r>
                        <a:rPr lang="en-CA" sz="1800" dirty="0" smtClean="0"/>
                        <a:t> 0.85 </a:t>
                      </a:r>
                      <a:endParaRPr lang="en-CA" sz="1800" dirty="0"/>
                    </a:p>
                  </a:txBody>
                  <a:tcPr anchor="ctr"/>
                </a:tc>
                <a:extLst>
                  <a:ext uri="{0D108BD9-81ED-4DB2-BD59-A6C34878D82A}">
                    <a16:rowId xmlns:a16="http://schemas.microsoft.com/office/drawing/2014/main" val="1548272437"/>
                  </a:ext>
                </a:extLst>
              </a:tr>
              <a:tr h="567418">
                <a:tc>
                  <a:txBody>
                    <a:bodyPr/>
                    <a:lstStyle/>
                    <a:p>
                      <a:r>
                        <a:rPr lang="en-CA" sz="2800" b="1" dirty="0" smtClean="0">
                          <a:solidFill>
                            <a:srgbClr val="0070C0"/>
                          </a:solidFill>
                        </a:rPr>
                        <a:t>Established B </a:t>
                      </a:r>
                    </a:p>
                    <a:p>
                      <a:r>
                        <a:rPr lang="en-US" dirty="0" smtClean="0"/>
                        <a:t>- </a:t>
                      </a:r>
                      <a:r>
                        <a:rPr lang="en-CA" sz="1800" b="0" i="0" u="none" strike="noStrike" kern="1200" baseline="0" dirty="0" smtClean="0">
                          <a:solidFill>
                            <a:schemeClr val="dk1"/>
                          </a:solidFill>
                          <a:latin typeface="+mn-lt"/>
                          <a:ea typeface="+mn-ea"/>
                          <a:cs typeface="+mn-cs"/>
                        </a:rPr>
                        <a:t>has taught within the previous three academic years </a:t>
                      </a:r>
                      <a:endParaRPr lang="en-CA" dirty="0"/>
                    </a:p>
                  </a:txBody>
                  <a:tcPr anchor="ctr"/>
                </a:tc>
                <a:tc>
                  <a:txBody>
                    <a:bodyPr/>
                    <a:lstStyle/>
                    <a:p>
                      <a:r>
                        <a:rPr lang="en-CA" sz="2800" b="1" dirty="0" smtClean="0">
                          <a:solidFill>
                            <a:srgbClr val="0070C0"/>
                          </a:solidFill>
                        </a:rPr>
                        <a:t>0.60 </a:t>
                      </a:r>
                      <a:endParaRPr lang="en-CA" sz="2800" b="1" dirty="0">
                        <a:solidFill>
                          <a:srgbClr val="0070C0"/>
                        </a:solidFill>
                      </a:endParaRPr>
                    </a:p>
                  </a:txBody>
                  <a:tcPr anchor="ctr"/>
                </a:tc>
                <a:extLst>
                  <a:ext uri="{0D108BD9-81ED-4DB2-BD59-A6C34878D82A}">
                    <a16:rowId xmlns:a16="http://schemas.microsoft.com/office/drawing/2014/main" val="1364468710"/>
                  </a:ext>
                </a:extLst>
              </a:tr>
              <a:tr h="278130">
                <a:tc>
                  <a:txBody>
                    <a:bodyPr/>
                    <a:lstStyle/>
                    <a:p>
                      <a:r>
                        <a:rPr lang="en-CA" dirty="0" smtClean="0"/>
                        <a:t>Repeat A </a:t>
                      </a:r>
                      <a:endParaRPr lang="en-CA" dirty="0"/>
                    </a:p>
                  </a:txBody>
                  <a:tcPr anchor="ctr"/>
                </a:tc>
                <a:tc>
                  <a:txBody>
                    <a:bodyPr/>
                    <a:lstStyle/>
                    <a:p>
                      <a:r>
                        <a:rPr lang="en-CA" dirty="0" smtClean="0"/>
                        <a:t>0.45 </a:t>
                      </a:r>
                      <a:endParaRPr lang="en-CA" dirty="0"/>
                    </a:p>
                  </a:txBody>
                  <a:tcPr anchor="ctr"/>
                </a:tc>
                <a:extLst>
                  <a:ext uri="{0D108BD9-81ED-4DB2-BD59-A6C34878D82A}">
                    <a16:rowId xmlns:a16="http://schemas.microsoft.com/office/drawing/2014/main" val="1368828608"/>
                  </a:ext>
                </a:extLst>
              </a:tr>
              <a:tr h="311602">
                <a:tc>
                  <a:txBody>
                    <a:bodyPr/>
                    <a:lstStyle/>
                    <a:p>
                      <a:r>
                        <a:rPr lang="en-CA" dirty="0" smtClean="0"/>
                        <a:t>Repeat B </a:t>
                      </a:r>
                      <a:endParaRPr lang="en-CA" dirty="0"/>
                    </a:p>
                  </a:txBody>
                  <a:tcPr anchor="ctr"/>
                </a:tc>
                <a:tc>
                  <a:txBody>
                    <a:bodyPr/>
                    <a:lstStyle/>
                    <a:p>
                      <a:r>
                        <a:rPr lang="en-CA" dirty="0" smtClean="0"/>
                        <a:t>0.35 </a:t>
                      </a:r>
                      <a:endParaRPr lang="en-CA" dirty="0"/>
                    </a:p>
                  </a:txBody>
                  <a:tcPr anchor="ctr"/>
                </a:tc>
                <a:extLst>
                  <a:ext uri="{0D108BD9-81ED-4DB2-BD59-A6C34878D82A}">
                    <a16:rowId xmlns:a16="http://schemas.microsoft.com/office/drawing/2014/main" val="592656802"/>
                  </a:ext>
                </a:extLst>
              </a:tr>
              <a:tr h="567418">
                <a:tc gridSpan="2">
                  <a:txBody>
                    <a:bodyPr/>
                    <a:lstStyle/>
                    <a:p>
                      <a:pPr algn="ctr"/>
                      <a:r>
                        <a:rPr lang="en-US" b="1" dirty="0" smtClean="0"/>
                        <a:t>Student numbers do not factor into</a:t>
                      </a:r>
                      <a:r>
                        <a:rPr lang="en-US" b="1" baseline="0" dirty="0" smtClean="0"/>
                        <a:t> prep time</a:t>
                      </a:r>
                      <a:endParaRPr lang="en-CA" b="1" dirty="0"/>
                    </a:p>
                  </a:txBody>
                  <a:tcPr anchor="ctr"/>
                </a:tc>
                <a:tc hMerge="1">
                  <a:txBody>
                    <a:bodyPr/>
                    <a:lstStyle/>
                    <a:p>
                      <a:endParaRPr lang="en-CA" dirty="0"/>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3399553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 11 - Workload</a:t>
            </a:r>
            <a:endParaRPr lang="en-CA" dirty="0"/>
          </a:p>
        </p:txBody>
      </p:sp>
      <p:pic>
        <p:nvPicPr>
          <p:cNvPr id="4" name="Content Placeholder 3"/>
          <p:cNvPicPr>
            <a:picLocks noGrp="1" noChangeAspect="1"/>
          </p:cNvPicPr>
          <p:nvPr>
            <p:ph idx="1"/>
          </p:nvPr>
        </p:nvPicPr>
        <p:blipFill>
          <a:blip r:embed="rId2"/>
          <a:stretch>
            <a:fillRect/>
          </a:stretch>
        </p:blipFill>
        <p:spPr>
          <a:xfrm>
            <a:off x="1261871" y="2241632"/>
            <a:ext cx="8594725" cy="1592372"/>
          </a:xfrm>
          <a:prstGeom prst="rect">
            <a:avLst/>
          </a:prstGeom>
          <a:solidFill>
            <a:srgbClr val="0070C0"/>
          </a:solidFill>
        </p:spPr>
      </p:pic>
      <p:sp>
        <p:nvSpPr>
          <p:cNvPr id="5" name="Rounded Rectangle 4"/>
          <p:cNvSpPr/>
          <p:nvPr/>
        </p:nvSpPr>
        <p:spPr>
          <a:xfrm>
            <a:off x="9292046" y="2637576"/>
            <a:ext cx="235131" cy="496389"/>
          </a:xfrm>
          <a:prstGeom prst="roundRect">
            <a:avLst/>
          </a:prstGeom>
          <a:solidFill>
            <a:srgbClr val="0070C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ounded Rectangle 5"/>
          <p:cNvSpPr/>
          <p:nvPr/>
        </p:nvSpPr>
        <p:spPr>
          <a:xfrm>
            <a:off x="1261872" y="2637576"/>
            <a:ext cx="8030174" cy="306274"/>
          </a:xfrm>
          <a:prstGeom prst="roundRect">
            <a:avLst/>
          </a:prstGeom>
          <a:solidFill>
            <a:srgbClr val="0070C0">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1" name="Straight Arrow Connector 10"/>
          <p:cNvCxnSpPr/>
          <p:nvPr/>
        </p:nvCxnSpPr>
        <p:spPr>
          <a:xfrm flipV="1">
            <a:off x="6435634" y="2842497"/>
            <a:ext cx="2856411" cy="2469732"/>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328573" y="4647787"/>
            <a:ext cx="2461319" cy="923330"/>
          </a:xfrm>
          <a:prstGeom prst="rect">
            <a:avLst/>
          </a:prstGeom>
          <a:noFill/>
        </p:spPr>
        <p:txBody>
          <a:bodyPr wrap="square" rtlCol="0">
            <a:spAutoFit/>
          </a:bodyPr>
          <a:lstStyle/>
          <a:p>
            <a:r>
              <a:rPr lang="en-US" dirty="0" smtClean="0"/>
              <a:t>At 14 pages, Article 11 is the longest in the C.A. </a:t>
            </a:r>
            <a:endParaRPr lang="en-CA" dirty="0"/>
          </a:p>
        </p:txBody>
      </p:sp>
    </p:spTree>
    <p:extLst>
      <p:ext uri="{BB962C8B-B14F-4D97-AF65-F5344CB8AC3E}">
        <p14:creationId xmlns:p14="http://schemas.microsoft.com/office/powerpoint/2010/main" val="23340810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3844994822"/>
              </p:ext>
            </p:extLst>
          </p:nvPr>
        </p:nvGraphicFramePr>
        <p:xfrm>
          <a:off x="1336674" y="1828798"/>
          <a:ext cx="8607425" cy="4007850"/>
        </p:xfrm>
        <a:graphic>
          <a:graphicData uri="http://schemas.openxmlformats.org/drawingml/2006/table">
            <a:tbl>
              <a:tblPr firstRow="1" bandRow="1">
                <a:tableStyleId>{5C22544A-7EE6-4342-B048-85BDC9FD1C3A}</a:tableStyleId>
              </a:tblPr>
              <a:tblGrid>
                <a:gridCol w="3214335">
                  <a:extLst>
                    <a:ext uri="{9D8B030D-6E8A-4147-A177-3AD203B41FA5}">
                      <a16:colId xmlns:a16="http://schemas.microsoft.com/office/drawing/2014/main" val="308269388"/>
                    </a:ext>
                  </a:extLst>
                </a:gridCol>
                <a:gridCol w="1383066">
                  <a:extLst>
                    <a:ext uri="{9D8B030D-6E8A-4147-A177-3AD203B41FA5}">
                      <a16:colId xmlns:a16="http://schemas.microsoft.com/office/drawing/2014/main" val="2133654294"/>
                    </a:ext>
                  </a:extLst>
                </a:gridCol>
                <a:gridCol w="4010024">
                  <a:extLst>
                    <a:ext uri="{9D8B030D-6E8A-4147-A177-3AD203B41FA5}">
                      <a16:colId xmlns:a16="http://schemas.microsoft.com/office/drawing/2014/main" val="389077278"/>
                    </a:ext>
                  </a:extLst>
                </a:gridCol>
              </a:tblGrid>
              <a:tr h="567418">
                <a:tc>
                  <a:txBody>
                    <a:bodyPr/>
                    <a:lstStyle/>
                    <a:p>
                      <a:r>
                        <a:rPr lang="en-US" sz="1800" dirty="0" smtClean="0"/>
                        <a:t>Course</a:t>
                      </a:r>
                      <a:r>
                        <a:rPr lang="en-US" sz="1800" baseline="0" dirty="0" smtClean="0"/>
                        <a:t> Type</a:t>
                      </a:r>
                      <a:endParaRPr lang="en-CA" sz="1800" dirty="0"/>
                    </a:p>
                  </a:txBody>
                  <a:tcPr anchor="ctr"/>
                </a:tc>
                <a:tc gridSpan="2">
                  <a:txBody>
                    <a:bodyPr/>
                    <a:lstStyle/>
                    <a:p>
                      <a:r>
                        <a:rPr lang="en-CA" sz="1800" dirty="0" smtClean="0"/>
                        <a:t>Attributed</a:t>
                      </a:r>
                      <a:r>
                        <a:rPr lang="en-CA" sz="1800" baseline="0" dirty="0" smtClean="0"/>
                        <a:t> Prep time </a:t>
                      </a:r>
                      <a:r>
                        <a:rPr lang="en-CA" sz="1800" dirty="0" smtClean="0"/>
                        <a:t>per TCH</a:t>
                      </a:r>
                      <a:endParaRPr lang="en-CA" sz="1800" dirty="0"/>
                    </a:p>
                  </a:txBody>
                  <a:tcPr anchor="ctr"/>
                </a:tc>
                <a:tc hMerge="1">
                  <a:txBody>
                    <a:bodyPr/>
                    <a:lstStyle/>
                    <a:p>
                      <a:endParaRPr lang="en-CA"/>
                    </a:p>
                  </a:txBody>
                  <a:tcPr/>
                </a:tc>
                <a:extLst>
                  <a:ext uri="{0D108BD9-81ED-4DB2-BD59-A6C34878D82A}">
                    <a16:rowId xmlns:a16="http://schemas.microsoft.com/office/drawing/2014/main" val="1101273839"/>
                  </a:ext>
                </a:extLst>
              </a:tr>
              <a:tr h="404134">
                <a:tc>
                  <a:txBody>
                    <a:bodyPr/>
                    <a:lstStyle/>
                    <a:p>
                      <a:r>
                        <a:rPr lang="en-CA" b="0" dirty="0" smtClean="0"/>
                        <a:t>New</a:t>
                      </a:r>
                    </a:p>
                  </a:txBody>
                  <a:tcPr anchor="ctr"/>
                </a:tc>
                <a:tc gridSpan="2">
                  <a:txBody>
                    <a:bodyPr/>
                    <a:lstStyle/>
                    <a:p>
                      <a:r>
                        <a:rPr lang="en-CA" dirty="0" smtClean="0"/>
                        <a:t> 1.10 </a:t>
                      </a:r>
                      <a:endParaRPr lang="en-CA" dirty="0"/>
                    </a:p>
                  </a:txBody>
                  <a:tcPr anchor="ctr"/>
                </a:tc>
                <a:tc hMerge="1">
                  <a:txBody>
                    <a:bodyPr/>
                    <a:lstStyle/>
                    <a:p>
                      <a:endParaRPr lang="en-CA"/>
                    </a:p>
                  </a:txBody>
                  <a:tcPr/>
                </a:tc>
                <a:extLst>
                  <a:ext uri="{0D108BD9-81ED-4DB2-BD59-A6C34878D82A}">
                    <a16:rowId xmlns:a16="http://schemas.microsoft.com/office/drawing/2014/main" val="3792224040"/>
                  </a:ext>
                </a:extLst>
              </a:tr>
              <a:tr h="333375">
                <a:tc>
                  <a:txBody>
                    <a:bodyPr/>
                    <a:lstStyle/>
                    <a:p>
                      <a:r>
                        <a:rPr lang="en-CA" sz="1800" dirty="0" smtClean="0"/>
                        <a:t>Established A </a:t>
                      </a:r>
                    </a:p>
                  </a:txBody>
                  <a:tcPr anchor="ctr"/>
                </a:tc>
                <a:tc gridSpan="2">
                  <a:txBody>
                    <a:bodyPr/>
                    <a:lstStyle/>
                    <a:p>
                      <a:r>
                        <a:rPr lang="en-CA" sz="1800" dirty="0" smtClean="0"/>
                        <a:t> 0.85 </a:t>
                      </a:r>
                      <a:endParaRPr lang="en-CA" sz="1800" dirty="0"/>
                    </a:p>
                  </a:txBody>
                  <a:tcPr anchor="ctr"/>
                </a:tc>
                <a:tc hMerge="1">
                  <a:txBody>
                    <a:bodyPr/>
                    <a:lstStyle/>
                    <a:p>
                      <a:endParaRPr lang="en-CA"/>
                    </a:p>
                  </a:txBody>
                  <a:tcPr/>
                </a:tc>
                <a:extLst>
                  <a:ext uri="{0D108BD9-81ED-4DB2-BD59-A6C34878D82A}">
                    <a16:rowId xmlns:a16="http://schemas.microsoft.com/office/drawing/2014/main" val="1548272437"/>
                  </a:ext>
                </a:extLst>
              </a:tr>
              <a:tr h="567418">
                <a:tc>
                  <a:txBody>
                    <a:bodyPr/>
                    <a:lstStyle/>
                    <a:p>
                      <a:r>
                        <a:rPr lang="en-CA" sz="2800" b="1" dirty="0" smtClean="0">
                          <a:solidFill>
                            <a:srgbClr val="0070C0"/>
                          </a:solidFill>
                        </a:rPr>
                        <a:t>Established B </a:t>
                      </a:r>
                    </a:p>
                    <a:p>
                      <a:r>
                        <a:rPr lang="en-US" dirty="0" smtClean="0"/>
                        <a:t>- </a:t>
                      </a:r>
                      <a:r>
                        <a:rPr lang="en-CA" sz="1800" b="0" i="0" u="none" strike="noStrike" kern="1200" baseline="0" dirty="0" smtClean="0">
                          <a:solidFill>
                            <a:schemeClr val="dk1"/>
                          </a:solidFill>
                          <a:latin typeface="+mn-lt"/>
                          <a:ea typeface="+mn-ea"/>
                          <a:cs typeface="+mn-cs"/>
                        </a:rPr>
                        <a:t>has taught within the previous three academic years </a:t>
                      </a:r>
                      <a:endParaRPr lang="en-CA" dirty="0"/>
                    </a:p>
                  </a:txBody>
                  <a:tcPr anchor="ctr"/>
                </a:tc>
                <a:tc>
                  <a:txBody>
                    <a:bodyPr/>
                    <a:lstStyle/>
                    <a:p>
                      <a:r>
                        <a:rPr lang="en-CA" sz="2800" b="1" dirty="0" smtClean="0">
                          <a:solidFill>
                            <a:srgbClr val="0070C0"/>
                          </a:solidFill>
                        </a:rPr>
                        <a:t>0.60 </a:t>
                      </a:r>
                      <a:endParaRPr lang="en-CA" sz="2800" b="1" dirty="0">
                        <a:solidFill>
                          <a:srgbClr val="0070C0"/>
                        </a:solidFill>
                      </a:endParaRPr>
                    </a:p>
                  </a:txBody>
                  <a:tcPr anchor="ctr"/>
                </a:tc>
                <a:tc>
                  <a:txBody>
                    <a:bodyPr/>
                    <a:lstStyle/>
                    <a:p>
                      <a:r>
                        <a:rPr lang="en-US" sz="2800" dirty="0" smtClean="0">
                          <a:solidFill>
                            <a:srgbClr val="0070C0"/>
                          </a:solidFill>
                        </a:rPr>
                        <a:t>3 </a:t>
                      </a:r>
                      <a:r>
                        <a:rPr lang="en-US" sz="2800" dirty="0" err="1" smtClean="0">
                          <a:solidFill>
                            <a:srgbClr val="0070C0"/>
                          </a:solidFill>
                        </a:rPr>
                        <a:t>tch</a:t>
                      </a:r>
                      <a:r>
                        <a:rPr lang="en-US" sz="2800" dirty="0" smtClean="0">
                          <a:solidFill>
                            <a:srgbClr val="0070C0"/>
                          </a:solidFill>
                        </a:rPr>
                        <a:t> X 0.60 =</a:t>
                      </a:r>
                    </a:p>
                    <a:p>
                      <a:r>
                        <a:rPr lang="en-US" sz="2800" dirty="0" smtClean="0">
                          <a:solidFill>
                            <a:srgbClr val="0070C0"/>
                          </a:solidFill>
                        </a:rPr>
                        <a:t>1.8 prep hours</a:t>
                      </a:r>
                      <a:r>
                        <a:rPr lang="en-US" sz="2800" baseline="0" dirty="0" smtClean="0">
                          <a:solidFill>
                            <a:srgbClr val="0070C0"/>
                          </a:solidFill>
                        </a:rPr>
                        <a:t>/</a:t>
                      </a:r>
                      <a:r>
                        <a:rPr lang="en-US" sz="2800" baseline="0" dirty="0" err="1" smtClean="0">
                          <a:solidFill>
                            <a:srgbClr val="0070C0"/>
                          </a:solidFill>
                        </a:rPr>
                        <a:t>wk</a:t>
                      </a:r>
                      <a:endParaRPr lang="en-CA" sz="2800" dirty="0" smtClean="0">
                        <a:solidFill>
                          <a:srgbClr val="0070C0"/>
                        </a:solidFill>
                      </a:endParaRPr>
                    </a:p>
                    <a:p>
                      <a:endParaRPr lang="en-CA" sz="2800" b="1" dirty="0">
                        <a:solidFill>
                          <a:srgbClr val="0070C0"/>
                        </a:solidFill>
                      </a:endParaRPr>
                    </a:p>
                  </a:txBody>
                  <a:tcPr anchor="ctr"/>
                </a:tc>
                <a:extLst>
                  <a:ext uri="{0D108BD9-81ED-4DB2-BD59-A6C34878D82A}">
                    <a16:rowId xmlns:a16="http://schemas.microsoft.com/office/drawing/2014/main" val="1364468710"/>
                  </a:ext>
                </a:extLst>
              </a:tr>
              <a:tr h="262890">
                <a:tc>
                  <a:txBody>
                    <a:bodyPr/>
                    <a:lstStyle/>
                    <a:p>
                      <a:r>
                        <a:rPr lang="en-CA" dirty="0" smtClean="0"/>
                        <a:t>Repeat A </a:t>
                      </a:r>
                      <a:endParaRPr lang="en-CA" dirty="0"/>
                    </a:p>
                  </a:txBody>
                  <a:tcPr anchor="ctr"/>
                </a:tc>
                <a:tc gridSpan="2">
                  <a:txBody>
                    <a:bodyPr/>
                    <a:lstStyle/>
                    <a:p>
                      <a:r>
                        <a:rPr lang="en-CA" dirty="0" smtClean="0"/>
                        <a:t>0.45 </a:t>
                      </a:r>
                      <a:endParaRPr lang="en-CA" dirty="0"/>
                    </a:p>
                  </a:txBody>
                  <a:tcPr anchor="ctr"/>
                </a:tc>
                <a:tc hMerge="1">
                  <a:txBody>
                    <a:bodyPr/>
                    <a:lstStyle/>
                    <a:p>
                      <a:endParaRPr lang="en-CA"/>
                    </a:p>
                  </a:txBody>
                  <a:tcPr/>
                </a:tc>
                <a:extLst>
                  <a:ext uri="{0D108BD9-81ED-4DB2-BD59-A6C34878D82A}">
                    <a16:rowId xmlns:a16="http://schemas.microsoft.com/office/drawing/2014/main" val="1368828608"/>
                  </a:ext>
                </a:extLst>
              </a:tr>
              <a:tr h="125730">
                <a:tc>
                  <a:txBody>
                    <a:bodyPr/>
                    <a:lstStyle/>
                    <a:p>
                      <a:r>
                        <a:rPr lang="en-CA" dirty="0" smtClean="0"/>
                        <a:t>Repeat B </a:t>
                      </a:r>
                      <a:endParaRPr lang="en-CA" dirty="0"/>
                    </a:p>
                  </a:txBody>
                  <a:tcPr anchor="ctr"/>
                </a:tc>
                <a:tc gridSpan="2">
                  <a:txBody>
                    <a:bodyPr/>
                    <a:lstStyle/>
                    <a:p>
                      <a:r>
                        <a:rPr lang="en-CA" dirty="0" smtClean="0"/>
                        <a:t>0.35 </a:t>
                      </a:r>
                      <a:endParaRPr lang="en-CA" dirty="0"/>
                    </a:p>
                  </a:txBody>
                  <a:tcPr anchor="ctr"/>
                </a:tc>
                <a:tc hMerge="1">
                  <a:txBody>
                    <a:bodyPr/>
                    <a:lstStyle/>
                    <a:p>
                      <a:endParaRPr lang="en-CA"/>
                    </a:p>
                  </a:txBody>
                  <a:tcPr/>
                </a:tc>
                <a:extLst>
                  <a:ext uri="{0D108BD9-81ED-4DB2-BD59-A6C34878D82A}">
                    <a16:rowId xmlns:a16="http://schemas.microsoft.com/office/drawing/2014/main" val="592656802"/>
                  </a:ext>
                </a:extLst>
              </a:tr>
              <a:tr h="567418">
                <a:tc gridSpan="3">
                  <a:txBody>
                    <a:bodyPr/>
                    <a:lstStyle/>
                    <a:p>
                      <a:pPr algn="ctr"/>
                      <a:r>
                        <a:rPr lang="en-US" b="1" dirty="0" smtClean="0"/>
                        <a:t>Student numbers do not factor into</a:t>
                      </a:r>
                      <a:r>
                        <a:rPr lang="en-US" b="1" baseline="0" dirty="0" smtClean="0"/>
                        <a:t> prep time</a:t>
                      </a:r>
                      <a:endParaRPr lang="en-CA" b="1" dirty="0"/>
                    </a:p>
                  </a:txBody>
                  <a:tcPr anchor="ctr"/>
                </a:tc>
                <a:tc hMerge="1">
                  <a:txBody>
                    <a:bodyPr/>
                    <a:lstStyle/>
                    <a:p>
                      <a:endParaRPr lang="en-CA" dirty="0"/>
                    </a:p>
                  </a:txBody>
                  <a:tcPr/>
                </a:tc>
                <a:tc hMerge="1">
                  <a:txBody>
                    <a:bodyPr/>
                    <a:lstStyle/>
                    <a:p>
                      <a:endParaRPr lang="en-CA"/>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19565985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3649037424"/>
              </p:ext>
            </p:extLst>
          </p:nvPr>
        </p:nvGraphicFramePr>
        <p:xfrm>
          <a:off x="1336674" y="1828798"/>
          <a:ext cx="8607425" cy="4819380"/>
        </p:xfrm>
        <a:graphic>
          <a:graphicData uri="http://schemas.openxmlformats.org/drawingml/2006/table">
            <a:tbl>
              <a:tblPr firstRow="1" bandRow="1">
                <a:tableStyleId>{5C22544A-7EE6-4342-B048-85BDC9FD1C3A}</a:tableStyleId>
              </a:tblPr>
              <a:tblGrid>
                <a:gridCol w="3214335">
                  <a:extLst>
                    <a:ext uri="{9D8B030D-6E8A-4147-A177-3AD203B41FA5}">
                      <a16:colId xmlns:a16="http://schemas.microsoft.com/office/drawing/2014/main" val="308269388"/>
                    </a:ext>
                  </a:extLst>
                </a:gridCol>
                <a:gridCol w="5393090">
                  <a:extLst>
                    <a:ext uri="{9D8B030D-6E8A-4147-A177-3AD203B41FA5}">
                      <a16:colId xmlns:a16="http://schemas.microsoft.com/office/drawing/2014/main" val="2133654294"/>
                    </a:ext>
                  </a:extLst>
                </a:gridCol>
              </a:tblGrid>
              <a:tr h="567418">
                <a:tc>
                  <a:txBody>
                    <a:bodyPr/>
                    <a:lstStyle/>
                    <a:p>
                      <a:r>
                        <a:rPr lang="en-US" sz="1800" dirty="0" smtClean="0"/>
                        <a:t>Course</a:t>
                      </a:r>
                      <a:r>
                        <a:rPr lang="en-US" sz="1800" baseline="0" dirty="0" smtClean="0"/>
                        <a:t> Type</a:t>
                      </a:r>
                      <a:endParaRPr lang="en-CA" sz="1800" dirty="0"/>
                    </a:p>
                  </a:txBody>
                  <a:tcPr anchor="ctr"/>
                </a:tc>
                <a:tc>
                  <a:txBody>
                    <a:bodyPr/>
                    <a:lstStyle/>
                    <a:p>
                      <a:r>
                        <a:rPr lang="en-CA" sz="1800" dirty="0" smtClean="0"/>
                        <a:t>Attributed</a:t>
                      </a:r>
                      <a:r>
                        <a:rPr lang="en-CA" sz="1800" baseline="0" dirty="0" smtClean="0"/>
                        <a:t> Prep time </a:t>
                      </a:r>
                      <a:r>
                        <a:rPr lang="en-CA" sz="1800" dirty="0" smtClean="0"/>
                        <a:t>per TCH</a:t>
                      </a:r>
                      <a:endParaRPr lang="en-CA" sz="1800" dirty="0"/>
                    </a:p>
                  </a:txBody>
                  <a:tcPr anchor="ctr"/>
                </a:tc>
                <a:extLst>
                  <a:ext uri="{0D108BD9-81ED-4DB2-BD59-A6C34878D82A}">
                    <a16:rowId xmlns:a16="http://schemas.microsoft.com/office/drawing/2014/main" val="1101273839"/>
                  </a:ext>
                </a:extLst>
              </a:tr>
              <a:tr h="327934">
                <a:tc>
                  <a:txBody>
                    <a:bodyPr/>
                    <a:lstStyle/>
                    <a:p>
                      <a:r>
                        <a:rPr lang="en-CA" b="0" dirty="0" smtClean="0"/>
                        <a:t>New</a:t>
                      </a:r>
                    </a:p>
                  </a:txBody>
                  <a:tcPr anchor="ctr"/>
                </a:tc>
                <a:tc>
                  <a:txBody>
                    <a:bodyPr/>
                    <a:lstStyle/>
                    <a:p>
                      <a:r>
                        <a:rPr lang="en-CA" dirty="0" smtClean="0"/>
                        <a:t> 1.10 </a:t>
                      </a:r>
                      <a:endParaRPr lang="en-CA" dirty="0"/>
                    </a:p>
                  </a:txBody>
                  <a:tcPr anchor="ctr"/>
                </a:tc>
                <a:extLst>
                  <a:ext uri="{0D108BD9-81ED-4DB2-BD59-A6C34878D82A}">
                    <a16:rowId xmlns:a16="http://schemas.microsoft.com/office/drawing/2014/main" val="3792224040"/>
                  </a:ext>
                </a:extLst>
              </a:tr>
              <a:tr h="371749">
                <a:tc>
                  <a:txBody>
                    <a:bodyPr/>
                    <a:lstStyle/>
                    <a:p>
                      <a:r>
                        <a:rPr lang="en-CA" sz="1800" dirty="0" smtClean="0"/>
                        <a:t>Established A </a:t>
                      </a:r>
                    </a:p>
                  </a:txBody>
                  <a:tcPr anchor="ctr"/>
                </a:tc>
                <a:tc>
                  <a:txBody>
                    <a:bodyPr/>
                    <a:lstStyle/>
                    <a:p>
                      <a:r>
                        <a:rPr lang="en-CA" sz="1800" dirty="0" smtClean="0"/>
                        <a:t> 0.85 </a:t>
                      </a:r>
                      <a:endParaRPr lang="en-CA" sz="1800" dirty="0"/>
                    </a:p>
                  </a:txBody>
                  <a:tcPr anchor="ctr"/>
                </a:tc>
                <a:extLst>
                  <a:ext uri="{0D108BD9-81ED-4DB2-BD59-A6C34878D82A}">
                    <a16:rowId xmlns:a16="http://schemas.microsoft.com/office/drawing/2014/main" val="1548272437"/>
                  </a:ext>
                </a:extLst>
              </a:tr>
              <a:tr h="314325">
                <a:tc>
                  <a:txBody>
                    <a:bodyPr/>
                    <a:lstStyle/>
                    <a:p>
                      <a:r>
                        <a:rPr lang="en-CA" sz="1800" b="0" dirty="0" smtClean="0">
                          <a:solidFill>
                            <a:schemeClr val="bg1"/>
                          </a:solidFill>
                        </a:rPr>
                        <a:t>Established B </a:t>
                      </a:r>
                    </a:p>
                  </a:txBody>
                  <a:tcPr anchor="ctr"/>
                </a:tc>
                <a:tc>
                  <a:txBody>
                    <a:bodyPr/>
                    <a:lstStyle/>
                    <a:p>
                      <a:r>
                        <a:rPr lang="en-CA" sz="1800" dirty="0" smtClean="0">
                          <a:solidFill>
                            <a:schemeClr val="bg1"/>
                          </a:solidFill>
                        </a:rPr>
                        <a:t>0.60 </a:t>
                      </a:r>
                      <a:endParaRPr lang="en-CA" sz="1800" dirty="0">
                        <a:solidFill>
                          <a:schemeClr val="bg1"/>
                        </a:solidFill>
                      </a:endParaRPr>
                    </a:p>
                  </a:txBody>
                  <a:tcPr anchor="ctr"/>
                </a:tc>
                <a:extLst>
                  <a:ext uri="{0D108BD9-81ED-4DB2-BD59-A6C34878D82A}">
                    <a16:rowId xmlns:a16="http://schemas.microsoft.com/office/drawing/2014/main" val="1364468710"/>
                  </a:ext>
                </a:extLst>
              </a:tr>
              <a:tr h="2215515">
                <a:tc>
                  <a:txBody>
                    <a:bodyPr/>
                    <a:lstStyle/>
                    <a:p>
                      <a:r>
                        <a:rPr lang="en-CA" sz="2800" b="1" dirty="0" smtClean="0">
                          <a:solidFill>
                            <a:srgbClr val="0070C0"/>
                          </a:solidFill>
                        </a:rPr>
                        <a:t>Repeat A </a:t>
                      </a:r>
                    </a:p>
                    <a:p>
                      <a:pPr marL="342900" indent="-342900">
                        <a:buFontTx/>
                        <a:buChar char="-"/>
                      </a:pPr>
                      <a:r>
                        <a:rPr lang="en-US" sz="2000" dirty="0" smtClean="0"/>
                        <a:t>An</a:t>
                      </a:r>
                      <a:r>
                        <a:rPr lang="en-CA" sz="1800" b="0" i="0" u="none" strike="noStrike" kern="1200" baseline="0" dirty="0" smtClean="0">
                          <a:solidFill>
                            <a:schemeClr val="dk1"/>
                          </a:solidFill>
                          <a:latin typeface="+mn-lt"/>
                          <a:ea typeface="+mn-ea"/>
                          <a:cs typeface="+mn-cs"/>
                        </a:rPr>
                        <a:t>other section of a  "New" or "Established“ course </a:t>
                      </a:r>
                    </a:p>
                    <a:p>
                      <a:pPr marL="285750" indent="-285750">
                        <a:buFontTx/>
                        <a:buChar char="-"/>
                      </a:pPr>
                      <a:r>
                        <a:rPr lang="en-CA" sz="1800" b="0" i="0" u="none" strike="noStrike" kern="1200" baseline="0" dirty="0" smtClean="0">
                          <a:solidFill>
                            <a:schemeClr val="dk1"/>
                          </a:solidFill>
                          <a:latin typeface="+mn-lt"/>
                          <a:ea typeface="+mn-ea"/>
                          <a:cs typeface="+mn-cs"/>
                        </a:rPr>
                        <a:t>taught to students in different programs or years of study. </a:t>
                      </a:r>
                      <a:endParaRPr lang="en-CA" sz="2800" b="1" dirty="0">
                        <a:solidFill>
                          <a:srgbClr val="0070C0"/>
                        </a:solidFill>
                      </a:endParaRPr>
                    </a:p>
                  </a:txBody>
                  <a:tcPr anchor="ctr"/>
                </a:tc>
                <a:tc>
                  <a:txBody>
                    <a:bodyPr/>
                    <a:lstStyle/>
                    <a:p>
                      <a:r>
                        <a:rPr lang="en-CA" sz="2800" b="1" dirty="0" smtClean="0">
                          <a:solidFill>
                            <a:srgbClr val="0070C0"/>
                          </a:solidFill>
                        </a:rPr>
                        <a:t>0.45</a:t>
                      </a:r>
                      <a:r>
                        <a:rPr lang="en-CA" sz="2800" dirty="0" smtClean="0">
                          <a:solidFill>
                            <a:srgbClr val="0070C0"/>
                          </a:solidFill>
                        </a:rPr>
                        <a:t> </a:t>
                      </a:r>
                      <a:endParaRPr lang="en-CA" sz="2800" dirty="0">
                        <a:solidFill>
                          <a:srgbClr val="0070C0"/>
                        </a:solidFill>
                      </a:endParaRPr>
                    </a:p>
                  </a:txBody>
                  <a:tcPr anchor="ctr"/>
                </a:tc>
                <a:extLst>
                  <a:ext uri="{0D108BD9-81ED-4DB2-BD59-A6C34878D82A}">
                    <a16:rowId xmlns:a16="http://schemas.microsoft.com/office/drawing/2014/main" val="1368828608"/>
                  </a:ext>
                </a:extLst>
              </a:tr>
              <a:tr h="0">
                <a:tc>
                  <a:txBody>
                    <a:bodyPr/>
                    <a:lstStyle/>
                    <a:p>
                      <a:r>
                        <a:rPr lang="en-CA" dirty="0" smtClean="0"/>
                        <a:t>Repeat B </a:t>
                      </a:r>
                      <a:endParaRPr lang="en-CA" dirty="0"/>
                    </a:p>
                  </a:txBody>
                  <a:tcPr anchor="ctr"/>
                </a:tc>
                <a:tc>
                  <a:txBody>
                    <a:bodyPr/>
                    <a:lstStyle/>
                    <a:p>
                      <a:r>
                        <a:rPr lang="en-CA" dirty="0" smtClean="0"/>
                        <a:t>0.35 </a:t>
                      </a:r>
                      <a:endParaRPr lang="en-CA" dirty="0"/>
                    </a:p>
                  </a:txBody>
                  <a:tcPr anchor="ctr"/>
                </a:tc>
                <a:extLst>
                  <a:ext uri="{0D108BD9-81ED-4DB2-BD59-A6C34878D82A}">
                    <a16:rowId xmlns:a16="http://schemas.microsoft.com/office/drawing/2014/main" val="592656802"/>
                  </a:ext>
                </a:extLst>
              </a:tr>
              <a:tr h="567418">
                <a:tc gridSpan="2">
                  <a:txBody>
                    <a:bodyPr/>
                    <a:lstStyle/>
                    <a:p>
                      <a:pPr algn="ctr"/>
                      <a:r>
                        <a:rPr lang="en-US" b="1" dirty="0" smtClean="0"/>
                        <a:t>Student numbers do not factor into</a:t>
                      </a:r>
                      <a:r>
                        <a:rPr lang="en-US" b="1" baseline="0" dirty="0" smtClean="0"/>
                        <a:t> prep time</a:t>
                      </a:r>
                      <a:endParaRPr lang="en-CA" b="1" dirty="0"/>
                    </a:p>
                  </a:txBody>
                  <a:tcPr anchor="ctr"/>
                </a:tc>
                <a:tc hMerge="1">
                  <a:txBody>
                    <a:bodyPr/>
                    <a:lstStyle/>
                    <a:p>
                      <a:endParaRPr lang="en-CA" dirty="0"/>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4671853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1491112869"/>
              </p:ext>
            </p:extLst>
          </p:nvPr>
        </p:nvGraphicFramePr>
        <p:xfrm>
          <a:off x="1336674" y="1828798"/>
          <a:ext cx="8607425" cy="4792436"/>
        </p:xfrm>
        <a:graphic>
          <a:graphicData uri="http://schemas.openxmlformats.org/drawingml/2006/table">
            <a:tbl>
              <a:tblPr firstRow="1" bandRow="1">
                <a:tableStyleId>{5C22544A-7EE6-4342-B048-85BDC9FD1C3A}</a:tableStyleId>
              </a:tblPr>
              <a:tblGrid>
                <a:gridCol w="3214335">
                  <a:extLst>
                    <a:ext uri="{9D8B030D-6E8A-4147-A177-3AD203B41FA5}">
                      <a16:colId xmlns:a16="http://schemas.microsoft.com/office/drawing/2014/main" val="308269388"/>
                    </a:ext>
                  </a:extLst>
                </a:gridCol>
                <a:gridCol w="1564041">
                  <a:extLst>
                    <a:ext uri="{9D8B030D-6E8A-4147-A177-3AD203B41FA5}">
                      <a16:colId xmlns:a16="http://schemas.microsoft.com/office/drawing/2014/main" val="2133654294"/>
                    </a:ext>
                  </a:extLst>
                </a:gridCol>
                <a:gridCol w="3829049">
                  <a:extLst>
                    <a:ext uri="{9D8B030D-6E8A-4147-A177-3AD203B41FA5}">
                      <a16:colId xmlns:a16="http://schemas.microsoft.com/office/drawing/2014/main" val="1798257973"/>
                    </a:ext>
                  </a:extLst>
                </a:gridCol>
              </a:tblGrid>
              <a:tr h="567418">
                <a:tc>
                  <a:txBody>
                    <a:bodyPr/>
                    <a:lstStyle/>
                    <a:p>
                      <a:r>
                        <a:rPr lang="en-US" sz="1800" dirty="0" smtClean="0"/>
                        <a:t>Course</a:t>
                      </a:r>
                      <a:r>
                        <a:rPr lang="en-US" sz="1800" baseline="0" dirty="0" smtClean="0"/>
                        <a:t> Type</a:t>
                      </a:r>
                      <a:endParaRPr lang="en-CA" sz="1800" dirty="0"/>
                    </a:p>
                  </a:txBody>
                  <a:tcPr anchor="ctr"/>
                </a:tc>
                <a:tc gridSpan="2">
                  <a:txBody>
                    <a:bodyPr/>
                    <a:lstStyle/>
                    <a:p>
                      <a:r>
                        <a:rPr lang="en-CA" sz="1800" dirty="0" smtClean="0"/>
                        <a:t>Attributed</a:t>
                      </a:r>
                      <a:r>
                        <a:rPr lang="en-CA" sz="1800" baseline="0" dirty="0" smtClean="0"/>
                        <a:t> Prep time </a:t>
                      </a:r>
                      <a:r>
                        <a:rPr lang="en-CA" sz="1800" dirty="0" smtClean="0"/>
                        <a:t>per TCH</a:t>
                      </a:r>
                      <a:endParaRPr lang="en-CA" sz="1800" dirty="0"/>
                    </a:p>
                  </a:txBody>
                  <a:tcPr anchor="ctr"/>
                </a:tc>
                <a:tc hMerge="1">
                  <a:txBody>
                    <a:bodyPr/>
                    <a:lstStyle/>
                    <a:p>
                      <a:endParaRPr lang="en-CA"/>
                    </a:p>
                  </a:txBody>
                  <a:tcPr/>
                </a:tc>
                <a:extLst>
                  <a:ext uri="{0D108BD9-81ED-4DB2-BD59-A6C34878D82A}">
                    <a16:rowId xmlns:a16="http://schemas.microsoft.com/office/drawing/2014/main" val="1101273839"/>
                  </a:ext>
                </a:extLst>
              </a:tr>
              <a:tr h="299359">
                <a:tc>
                  <a:txBody>
                    <a:bodyPr/>
                    <a:lstStyle/>
                    <a:p>
                      <a:r>
                        <a:rPr lang="en-CA" b="0" dirty="0" smtClean="0"/>
                        <a:t>New</a:t>
                      </a:r>
                    </a:p>
                  </a:txBody>
                  <a:tcPr anchor="ctr"/>
                </a:tc>
                <a:tc gridSpan="2">
                  <a:txBody>
                    <a:bodyPr/>
                    <a:lstStyle/>
                    <a:p>
                      <a:r>
                        <a:rPr lang="en-CA" dirty="0" smtClean="0"/>
                        <a:t> 1.10 </a:t>
                      </a:r>
                      <a:endParaRPr lang="en-CA" dirty="0"/>
                    </a:p>
                  </a:txBody>
                  <a:tcPr anchor="ctr"/>
                </a:tc>
                <a:tc hMerge="1">
                  <a:txBody>
                    <a:bodyPr/>
                    <a:lstStyle/>
                    <a:p>
                      <a:endParaRPr lang="en-CA"/>
                    </a:p>
                  </a:txBody>
                  <a:tcPr/>
                </a:tc>
                <a:extLst>
                  <a:ext uri="{0D108BD9-81ED-4DB2-BD59-A6C34878D82A}">
                    <a16:rowId xmlns:a16="http://schemas.microsoft.com/office/drawing/2014/main" val="3792224040"/>
                  </a:ext>
                </a:extLst>
              </a:tr>
              <a:tr h="0">
                <a:tc>
                  <a:txBody>
                    <a:bodyPr/>
                    <a:lstStyle/>
                    <a:p>
                      <a:r>
                        <a:rPr lang="en-CA" sz="1800" dirty="0" smtClean="0"/>
                        <a:t>Established A </a:t>
                      </a:r>
                    </a:p>
                  </a:txBody>
                  <a:tcPr anchor="ctr"/>
                </a:tc>
                <a:tc gridSpan="2">
                  <a:txBody>
                    <a:bodyPr/>
                    <a:lstStyle/>
                    <a:p>
                      <a:r>
                        <a:rPr lang="en-CA" sz="1800" dirty="0" smtClean="0"/>
                        <a:t> 0.85 </a:t>
                      </a:r>
                      <a:endParaRPr lang="en-CA" sz="1800" dirty="0"/>
                    </a:p>
                  </a:txBody>
                  <a:tcPr anchor="ctr"/>
                </a:tc>
                <a:tc hMerge="1">
                  <a:txBody>
                    <a:bodyPr/>
                    <a:lstStyle/>
                    <a:p>
                      <a:endParaRPr lang="en-CA"/>
                    </a:p>
                  </a:txBody>
                  <a:tcPr/>
                </a:tc>
                <a:extLst>
                  <a:ext uri="{0D108BD9-81ED-4DB2-BD59-A6C34878D82A}">
                    <a16:rowId xmlns:a16="http://schemas.microsoft.com/office/drawing/2014/main" val="1548272437"/>
                  </a:ext>
                </a:extLst>
              </a:tr>
              <a:tr h="0">
                <a:tc>
                  <a:txBody>
                    <a:bodyPr/>
                    <a:lstStyle/>
                    <a:p>
                      <a:r>
                        <a:rPr lang="en-CA" sz="1800" b="0" dirty="0" smtClean="0">
                          <a:solidFill>
                            <a:schemeClr val="bg1"/>
                          </a:solidFill>
                        </a:rPr>
                        <a:t>Established B </a:t>
                      </a:r>
                    </a:p>
                  </a:txBody>
                  <a:tcPr anchor="ctr"/>
                </a:tc>
                <a:tc gridSpan="2">
                  <a:txBody>
                    <a:bodyPr/>
                    <a:lstStyle/>
                    <a:p>
                      <a:r>
                        <a:rPr lang="en-CA" sz="1800" dirty="0" smtClean="0">
                          <a:solidFill>
                            <a:schemeClr val="bg1"/>
                          </a:solidFill>
                        </a:rPr>
                        <a:t>0.60 </a:t>
                      </a:r>
                      <a:endParaRPr lang="en-CA" sz="1800" dirty="0">
                        <a:solidFill>
                          <a:schemeClr val="bg1"/>
                        </a:solidFill>
                      </a:endParaRPr>
                    </a:p>
                  </a:txBody>
                  <a:tcPr anchor="ctr"/>
                </a:tc>
                <a:tc hMerge="1">
                  <a:txBody>
                    <a:bodyPr/>
                    <a:lstStyle/>
                    <a:p>
                      <a:endParaRPr lang="en-CA"/>
                    </a:p>
                  </a:txBody>
                  <a:tcPr/>
                </a:tc>
                <a:extLst>
                  <a:ext uri="{0D108BD9-81ED-4DB2-BD59-A6C34878D82A}">
                    <a16:rowId xmlns:a16="http://schemas.microsoft.com/office/drawing/2014/main" val="1364468710"/>
                  </a:ext>
                </a:extLst>
              </a:tr>
              <a:tr h="567418">
                <a:tc>
                  <a:txBody>
                    <a:bodyPr/>
                    <a:lstStyle/>
                    <a:p>
                      <a:r>
                        <a:rPr lang="en-CA" sz="2800" b="1" dirty="0" smtClean="0">
                          <a:solidFill>
                            <a:srgbClr val="0070C0"/>
                          </a:solidFill>
                        </a:rPr>
                        <a:t>Repeat A </a:t>
                      </a:r>
                    </a:p>
                    <a:p>
                      <a:pPr marL="342900" indent="-342900">
                        <a:buFontTx/>
                        <a:buChar char="-"/>
                      </a:pPr>
                      <a:r>
                        <a:rPr lang="en-US" sz="2000" dirty="0" smtClean="0"/>
                        <a:t>An</a:t>
                      </a:r>
                      <a:r>
                        <a:rPr lang="en-CA" sz="1800" b="0" i="0" u="none" strike="noStrike" kern="1200" baseline="0" dirty="0" smtClean="0">
                          <a:solidFill>
                            <a:schemeClr val="dk1"/>
                          </a:solidFill>
                          <a:latin typeface="+mn-lt"/>
                          <a:ea typeface="+mn-ea"/>
                          <a:cs typeface="+mn-cs"/>
                        </a:rPr>
                        <a:t>other section of a  "New" or "Established“ course </a:t>
                      </a:r>
                    </a:p>
                    <a:p>
                      <a:pPr marL="285750" indent="-285750">
                        <a:buFontTx/>
                        <a:buChar char="-"/>
                      </a:pPr>
                      <a:r>
                        <a:rPr lang="en-CA" sz="1800" b="0" i="0" u="none" strike="noStrike" kern="1200" baseline="0" dirty="0" smtClean="0">
                          <a:solidFill>
                            <a:schemeClr val="dk1"/>
                          </a:solidFill>
                          <a:latin typeface="+mn-lt"/>
                          <a:ea typeface="+mn-ea"/>
                          <a:cs typeface="+mn-cs"/>
                        </a:rPr>
                        <a:t>taught to students in different programs or years of study. </a:t>
                      </a:r>
                      <a:endParaRPr lang="en-CA" sz="2800" b="1" dirty="0">
                        <a:solidFill>
                          <a:srgbClr val="0070C0"/>
                        </a:solidFill>
                      </a:endParaRPr>
                    </a:p>
                  </a:txBody>
                  <a:tcPr anchor="ctr"/>
                </a:tc>
                <a:tc>
                  <a:txBody>
                    <a:bodyPr/>
                    <a:lstStyle/>
                    <a:p>
                      <a:r>
                        <a:rPr lang="en-CA" sz="2800" b="1" dirty="0" smtClean="0">
                          <a:solidFill>
                            <a:srgbClr val="0070C0"/>
                          </a:solidFill>
                        </a:rPr>
                        <a:t>0.45 </a:t>
                      </a:r>
                      <a:endParaRPr lang="en-CA" sz="2800" b="1" dirty="0">
                        <a:solidFill>
                          <a:srgbClr val="0070C0"/>
                        </a:solidFill>
                      </a:endParaRPr>
                    </a:p>
                  </a:txBody>
                  <a:tcPr anchor="ctr"/>
                </a:tc>
                <a:tc>
                  <a:txBody>
                    <a:bodyPr/>
                    <a:lstStyle/>
                    <a:p>
                      <a:r>
                        <a:rPr lang="en-US" sz="2800" b="1" dirty="0" smtClean="0">
                          <a:solidFill>
                            <a:srgbClr val="0070C0"/>
                          </a:solidFill>
                        </a:rPr>
                        <a:t>3 </a:t>
                      </a:r>
                      <a:r>
                        <a:rPr lang="en-US" sz="2800" b="1" dirty="0" err="1" smtClean="0">
                          <a:solidFill>
                            <a:srgbClr val="0070C0"/>
                          </a:solidFill>
                        </a:rPr>
                        <a:t>tch</a:t>
                      </a:r>
                      <a:r>
                        <a:rPr lang="en-US" sz="2800" b="1" dirty="0" smtClean="0">
                          <a:solidFill>
                            <a:srgbClr val="0070C0"/>
                          </a:solidFill>
                        </a:rPr>
                        <a:t> X 0.45 =</a:t>
                      </a:r>
                    </a:p>
                    <a:p>
                      <a:r>
                        <a:rPr lang="en-US" sz="2800" b="1" dirty="0" smtClean="0">
                          <a:solidFill>
                            <a:srgbClr val="0070C0"/>
                          </a:solidFill>
                        </a:rPr>
                        <a:t>1.35 prep hours</a:t>
                      </a:r>
                      <a:r>
                        <a:rPr lang="en-US" sz="2800" b="1" baseline="0" dirty="0" smtClean="0">
                          <a:solidFill>
                            <a:srgbClr val="0070C0"/>
                          </a:solidFill>
                        </a:rPr>
                        <a:t>/</a:t>
                      </a:r>
                      <a:r>
                        <a:rPr lang="en-US" sz="2800" b="1" baseline="0" dirty="0" err="1" smtClean="0">
                          <a:solidFill>
                            <a:srgbClr val="0070C0"/>
                          </a:solidFill>
                        </a:rPr>
                        <a:t>wk</a:t>
                      </a:r>
                      <a:endParaRPr lang="en-CA" sz="2800" b="1" dirty="0" smtClean="0">
                        <a:solidFill>
                          <a:srgbClr val="0070C0"/>
                        </a:solidFill>
                      </a:endParaRPr>
                    </a:p>
                    <a:p>
                      <a:endParaRPr lang="en-CA" sz="2800" dirty="0">
                        <a:solidFill>
                          <a:srgbClr val="0070C0"/>
                        </a:solidFill>
                      </a:endParaRPr>
                    </a:p>
                  </a:txBody>
                  <a:tcPr anchor="ctr"/>
                </a:tc>
                <a:extLst>
                  <a:ext uri="{0D108BD9-81ED-4DB2-BD59-A6C34878D82A}">
                    <a16:rowId xmlns:a16="http://schemas.microsoft.com/office/drawing/2014/main" val="1368828608"/>
                  </a:ext>
                </a:extLst>
              </a:tr>
              <a:tr h="169819">
                <a:tc>
                  <a:txBody>
                    <a:bodyPr/>
                    <a:lstStyle/>
                    <a:p>
                      <a:r>
                        <a:rPr lang="en-CA" dirty="0" smtClean="0"/>
                        <a:t>Repeat B </a:t>
                      </a:r>
                      <a:endParaRPr lang="en-CA" dirty="0"/>
                    </a:p>
                  </a:txBody>
                  <a:tcPr anchor="ctr"/>
                </a:tc>
                <a:tc gridSpan="2">
                  <a:txBody>
                    <a:bodyPr/>
                    <a:lstStyle/>
                    <a:p>
                      <a:r>
                        <a:rPr lang="en-CA" dirty="0" smtClean="0"/>
                        <a:t>0.35 </a:t>
                      </a:r>
                      <a:endParaRPr lang="en-CA" dirty="0"/>
                    </a:p>
                  </a:txBody>
                  <a:tcPr anchor="ctr"/>
                </a:tc>
                <a:tc hMerge="1">
                  <a:txBody>
                    <a:bodyPr/>
                    <a:lstStyle/>
                    <a:p>
                      <a:endParaRPr lang="en-CA"/>
                    </a:p>
                  </a:txBody>
                  <a:tcPr/>
                </a:tc>
                <a:extLst>
                  <a:ext uri="{0D108BD9-81ED-4DB2-BD59-A6C34878D82A}">
                    <a16:rowId xmlns:a16="http://schemas.microsoft.com/office/drawing/2014/main" val="592656802"/>
                  </a:ext>
                </a:extLst>
              </a:tr>
              <a:tr h="567418">
                <a:tc gridSpan="3">
                  <a:txBody>
                    <a:bodyPr/>
                    <a:lstStyle/>
                    <a:p>
                      <a:pPr algn="ctr"/>
                      <a:r>
                        <a:rPr lang="en-US" b="1" dirty="0" smtClean="0"/>
                        <a:t>Student numbers do not factor into</a:t>
                      </a:r>
                      <a:r>
                        <a:rPr lang="en-US" b="1" baseline="0" dirty="0" smtClean="0"/>
                        <a:t> prep time</a:t>
                      </a:r>
                      <a:endParaRPr lang="en-CA" b="1" dirty="0"/>
                    </a:p>
                  </a:txBody>
                  <a:tcPr anchor="ctr"/>
                </a:tc>
                <a:tc hMerge="1">
                  <a:txBody>
                    <a:bodyPr/>
                    <a:lstStyle/>
                    <a:p>
                      <a:endParaRPr lang="en-CA" dirty="0"/>
                    </a:p>
                  </a:txBody>
                  <a:tcPr/>
                </a:tc>
                <a:tc hMerge="1">
                  <a:txBody>
                    <a:bodyPr/>
                    <a:lstStyle/>
                    <a:p>
                      <a:endParaRPr lang="en-CA"/>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11857638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3271051661"/>
              </p:ext>
            </p:extLst>
          </p:nvPr>
        </p:nvGraphicFramePr>
        <p:xfrm>
          <a:off x="1336674" y="1828798"/>
          <a:ext cx="8607425" cy="4761956"/>
        </p:xfrm>
        <a:graphic>
          <a:graphicData uri="http://schemas.openxmlformats.org/drawingml/2006/table">
            <a:tbl>
              <a:tblPr firstRow="1" bandRow="1">
                <a:tableStyleId>{5C22544A-7EE6-4342-B048-85BDC9FD1C3A}</a:tableStyleId>
              </a:tblPr>
              <a:tblGrid>
                <a:gridCol w="3214335">
                  <a:extLst>
                    <a:ext uri="{9D8B030D-6E8A-4147-A177-3AD203B41FA5}">
                      <a16:colId xmlns:a16="http://schemas.microsoft.com/office/drawing/2014/main" val="308269388"/>
                    </a:ext>
                  </a:extLst>
                </a:gridCol>
                <a:gridCol w="5393090">
                  <a:extLst>
                    <a:ext uri="{9D8B030D-6E8A-4147-A177-3AD203B41FA5}">
                      <a16:colId xmlns:a16="http://schemas.microsoft.com/office/drawing/2014/main" val="2133654294"/>
                    </a:ext>
                  </a:extLst>
                </a:gridCol>
              </a:tblGrid>
              <a:tr h="567418">
                <a:tc>
                  <a:txBody>
                    <a:bodyPr/>
                    <a:lstStyle/>
                    <a:p>
                      <a:r>
                        <a:rPr lang="en-US" sz="1800" dirty="0" smtClean="0"/>
                        <a:t>Course</a:t>
                      </a:r>
                      <a:r>
                        <a:rPr lang="en-US" sz="1800" baseline="0" dirty="0" smtClean="0"/>
                        <a:t> Type</a:t>
                      </a:r>
                      <a:endParaRPr lang="en-CA" sz="1800" dirty="0"/>
                    </a:p>
                  </a:txBody>
                  <a:tcPr anchor="ctr"/>
                </a:tc>
                <a:tc>
                  <a:txBody>
                    <a:bodyPr/>
                    <a:lstStyle/>
                    <a:p>
                      <a:r>
                        <a:rPr lang="en-CA" sz="1800" dirty="0" smtClean="0"/>
                        <a:t>Attributed</a:t>
                      </a:r>
                      <a:r>
                        <a:rPr lang="en-CA" sz="1800" baseline="0" dirty="0" smtClean="0"/>
                        <a:t> Prep time </a:t>
                      </a:r>
                      <a:r>
                        <a:rPr lang="en-CA" sz="1800" dirty="0" smtClean="0"/>
                        <a:t>per TCH</a:t>
                      </a:r>
                      <a:endParaRPr lang="en-CA" sz="1800" dirty="0"/>
                    </a:p>
                  </a:txBody>
                  <a:tcPr anchor="ctr"/>
                </a:tc>
                <a:extLst>
                  <a:ext uri="{0D108BD9-81ED-4DB2-BD59-A6C34878D82A}">
                    <a16:rowId xmlns:a16="http://schemas.microsoft.com/office/drawing/2014/main" val="1101273839"/>
                  </a:ext>
                </a:extLst>
              </a:tr>
              <a:tr h="232684">
                <a:tc>
                  <a:txBody>
                    <a:bodyPr/>
                    <a:lstStyle/>
                    <a:p>
                      <a:r>
                        <a:rPr lang="en-CA" b="0" dirty="0" smtClean="0"/>
                        <a:t>New</a:t>
                      </a:r>
                    </a:p>
                  </a:txBody>
                  <a:tcPr anchor="ctr"/>
                </a:tc>
                <a:tc>
                  <a:txBody>
                    <a:bodyPr/>
                    <a:lstStyle/>
                    <a:p>
                      <a:r>
                        <a:rPr lang="en-CA" dirty="0" smtClean="0"/>
                        <a:t> 1.10 </a:t>
                      </a:r>
                      <a:endParaRPr lang="en-CA" dirty="0"/>
                    </a:p>
                  </a:txBody>
                  <a:tcPr anchor="ctr"/>
                </a:tc>
                <a:extLst>
                  <a:ext uri="{0D108BD9-81ED-4DB2-BD59-A6C34878D82A}">
                    <a16:rowId xmlns:a16="http://schemas.microsoft.com/office/drawing/2014/main" val="3792224040"/>
                  </a:ext>
                </a:extLst>
              </a:tr>
              <a:tr h="143149">
                <a:tc>
                  <a:txBody>
                    <a:bodyPr/>
                    <a:lstStyle/>
                    <a:p>
                      <a:r>
                        <a:rPr lang="en-CA" sz="1800" dirty="0" smtClean="0"/>
                        <a:t>Established A </a:t>
                      </a:r>
                    </a:p>
                  </a:txBody>
                  <a:tcPr anchor="ctr"/>
                </a:tc>
                <a:tc>
                  <a:txBody>
                    <a:bodyPr/>
                    <a:lstStyle/>
                    <a:p>
                      <a:r>
                        <a:rPr lang="en-CA" sz="1800" dirty="0" smtClean="0"/>
                        <a:t> 0.85 </a:t>
                      </a:r>
                      <a:endParaRPr lang="en-CA" sz="1800" dirty="0"/>
                    </a:p>
                  </a:txBody>
                  <a:tcPr anchor="ctr"/>
                </a:tc>
                <a:extLst>
                  <a:ext uri="{0D108BD9-81ED-4DB2-BD59-A6C34878D82A}">
                    <a16:rowId xmlns:a16="http://schemas.microsoft.com/office/drawing/2014/main" val="1548272437"/>
                  </a:ext>
                </a:extLst>
              </a:tr>
              <a:tr h="0">
                <a:tc>
                  <a:txBody>
                    <a:bodyPr/>
                    <a:lstStyle/>
                    <a:p>
                      <a:r>
                        <a:rPr lang="en-CA" sz="1800" b="0" dirty="0" smtClean="0">
                          <a:solidFill>
                            <a:schemeClr val="bg1"/>
                          </a:solidFill>
                        </a:rPr>
                        <a:t>Established B </a:t>
                      </a:r>
                    </a:p>
                  </a:txBody>
                  <a:tcPr anchor="ctr"/>
                </a:tc>
                <a:tc>
                  <a:txBody>
                    <a:bodyPr/>
                    <a:lstStyle/>
                    <a:p>
                      <a:r>
                        <a:rPr lang="en-CA" sz="1800" dirty="0" smtClean="0">
                          <a:solidFill>
                            <a:schemeClr val="bg1"/>
                          </a:solidFill>
                        </a:rPr>
                        <a:t>0.60 </a:t>
                      </a:r>
                      <a:endParaRPr lang="en-CA" sz="1800" dirty="0">
                        <a:solidFill>
                          <a:schemeClr val="bg1"/>
                        </a:solidFill>
                      </a:endParaRPr>
                    </a:p>
                  </a:txBody>
                  <a:tcPr anchor="ctr"/>
                </a:tc>
                <a:extLst>
                  <a:ext uri="{0D108BD9-81ED-4DB2-BD59-A6C34878D82A}">
                    <a16:rowId xmlns:a16="http://schemas.microsoft.com/office/drawing/2014/main" val="1364468710"/>
                  </a:ext>
                </a:extLst>
              </a:tr>
              <a:tr h="0">
                <a:tc>
                  <a:txBody>
                    <a:bodyPr/>
                    <a:lstStyle/>
                    <a:p>
                      <a:r>
                        <a:rPr lang="en-CA" sz="1800" b="0" dirty="0" smtClean="0">
                          <a:solidFill>
                            <a:schemeClr val="bg1"/>
                          </a:solidFill>
                        </a:rPr>
                        <a:t>Repeat A </a:t>
                      </a:r>
                    </a:p>
                  </a:txBody>
                  <a:tcPr anchor="ctr"/>
                </a:tc>
                <a:tc>
                  <a:txBody>
                    <a:bodyPr/>
                    <a:lstStyle/>
                    <a:p>
                      <a:r>
                        <a:rPr lang="en-CA" sz="1800" dirty="0" smtClean="0">
                          <a:solidFill>
                            <a:schemeClr val="bg1"/>
                          </a:solidFill>
                        </a:rPr>
                        <a:t>0.45 </a:t>
                      </a:r>
                      <a:endParaRPr lang="en-CA" sz="1800" dirty="0">
                        <a:solidFill>
                          <a:schemeClr val="bg1"/>
                        </a:solidFill>
                      </a:endParaRPr>
                    </a:p>
                  </a:txBody>
                  <a:tcPr anchor="ctr"/>
                </a:tc>
                <a:extLst>
                  <a:ext uri="{0D108BD9-81ED-4DB2-BD59-A6C34878D82A}">
                    <a16:rowId xmlns:a16="http://schemas.microsoft.com/office/drawing/2014/main" val="1368828608"/>
                  </a:ext>
                </a:extLst>
              </a:tr>
              <a:tr h="567418">
                <a:tc>
                  <a:txBody>
                    <a:bodyPr/>
                    <a:lstStyle/>
                    <a:p>
                      <a:r>
                        <a:rPr lang="en-CA" sz="2800" b="1" dirty="0" smtClean="0">
                          <a:solidFill>
                            <a:srgbClr val="0070C0"/>
                          </a:solidFill>
                        </a:rPr>
                        <a:t>Repeat B </a:t>
                      </a:r>
                    </a:p>
                    <a:p>
                      <a:pPr marL="0" indent="0">
                        <a:buFontTx/>
                        <a:buNone/>
                      </a:pPr>
                      <a:r>
                        <a:rPr lang="en-US" sz="1800" b="0" dirty="0" smtClean="0">
                          <a:solidFill>
                            <a:schemeClr val="bg1"/>
                          </a:solidFill>
                        </a:rPr>
                        <a:t>A</a:t>
                      </a:r>
                      <a:r>
                        <a:rPr lang="en-CA" sz="1800" b="0" i="0" u="none" strike="noStrike" kern="1200" baseline="0" dirty="0" err="1" smtClean="0">
                          <a:solidFill>
                            <a:schemeClr val="dk1"/>
                          </a:solidFill>
                          <a:latin typeface="+mn-lt"/>
                          <a:ea typeface="+mn-ea"/>
                          <a:cs typeface="+mn-cs"/>
                        </a:rPr>
                        <a:t>nother</a:t>
                      </a:r>
                      <a:r>
                        <a:rPr lang="en-CA" sz="1800" b="0" i="0" u="none" strike="noStrike" kern="1200" baseline="0" dirty="0" smtClean="0">
                          <a:solidFill>
                            <a:schemeClr val="dk1"/>
                          </a:solidFill>
                          <a:latin typeface="+mn-lt"/>
                          <a:ea typeface="+mn-ea"/>
                          <a:cs typeface="+mn-cs"/>
                        </a:rPr>
                        <a:t> section of a "New" or "Established" or "Repeat A" course </a:t>
                      </a:r>
                    </a:p>
                    <a:p>
                      <a:pPr marL="285750" indent="-285750">
                        <a:buFontTx/>
                        <a:buChar char="-"/>
                      </a:pPr>
                      <a:r>
                        <a:rPr lang="en-CA" sz="1800" b="0" i="0" u="none" strike="noStrike" kern="1200" baseline="0" dirty="0" smtClean="0">
                          <a:solidFill>
                            <a:schemeClr val="dk1"/>
                          </a:solidFill>
                          <a:latin typeface="+mn-lt"/>
                          <a:ea typeface="+mn-ea"/>
                          <a:cs typeface="+mn-cs"/>
                        </a:rPr>
                        <a:t>students in the same program and year of study. </a:t>
                      </a:r>
                      <a:endParaRPr lang="en-CA" sz="1800" b="1" dirty="0">
                        <a:solidFill>
                          <a:schemeClr val="bg1"/>
                        </a:solidFill>
                      </a:endParaRPr>
                    </a:p>
                  </a:txBody>
                  <a:tcPr anchor="ctr"/>
                </a:tc>
                <a:tc>
                  <a:txBody>
                    <a:bodyPr/>
                    <a:lstStyle/>
                    <a:p>
                      <a:r>
                        <a:rPr lang="en-CA" sz="2800" b="1" dirty="0" smtClean="0">
                          <a:solidFill>
                            <a:srgbClr val="0070C0"/>
                          </a:solidFill>
                        </a:rPr>
                        <a:t>0.35 </a:t>
                      </a:r>
                      <a:endParaRPr lang="en-CA" sz="2800" b="1" dirty="0">
                        <a:solidFill>
                          <a:srgbClr val="0070C0"/>
                        </a:solidFill>
                      </a:endParaRPr>
                    </a:p>
                  </a:txBody>
                  <a:tcPr anchor="ctr"/>
                </a:tc>
                <a:extLst>
                  <a:ext uri="{0D108BD9-81ED-4DB2-BD59-A6C34878D82A}">
                    <a16:rowId xmlns:a16="http://schemas.microsoft.com/office/drawing/2014/main" val="592656802"/>
                  </a:ext>
                </a:extLst>
              </a:tr>
              <a:tr h="567418">
                <a:tc gridSpan="2">
                  <a:txBody>
                    <a:bodyPr/>
                    <a:lstStyle/>
                    <a:p>
                      <a:pPr algn="ctr"/>
                      <a:r>
                        <a:rPr lang="en-US" b="1" dirty="0" smtClean="0"/>
                        <a:t>Student numbers do not factor into</a:t>
                      </a:r>
                      <a:r>
                        <a:rPr lang="en-US" b="1" baseline="0" dirty="0" smtClean="0"/>
                        <a:t> prep time</a:t>
                      </a:r>
                      <a:endParaRPr lang="en-CA" b="1" dirty="0"/>
                    </a:p>
                  </a:txBody>
                  <a:tcPr anchor="ctr"/>
                </a:tc>
                <a:tc hMerge="1">
                  <a:txBody>
                    <a:bodyPr/>
                    <a:lstStyle/>
                    <a:p>
                      <a:endParaRPr lang="en-CA" dirty="0"/>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12737588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a:t>hours for preparation</a:t>
            </a:r>
          </a:p>
        </p:txBody>
      </p:sp>
      <p:sp>
        <p:nvSpPr>
          <p:cNvPr id="3" name="Content Placeholder 2"/>
          <p:cNvSpPr>
            <a:spLocks noGrp="1"/>
          </p:cNvSpPr>
          <p:nvPr>
            <p:ph idx="1"/>
          </p:nvPr>
        </p:nvSpPr>
        <p:spPr/>
        <p:txBody>
          <a:bodyPr/>
          <a:lstStyle/>
          <a:p>
            <a:endParaRPr lang="en-CA" dirty="0" smtClean="0"/>
          </a:p>
          <a:p>
            <a:pPr marL="0" indent="0">
              <a:buNone/>
            </a:pPr>
            <a:endParaRPr lang="en-CA" dirty="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694043838"/>
              </p:ext>
            </p:extLst>
          </p:nvPr>
        </p:nvGraphicFramePr>
        <p:xfrm>
          <a:off x="1336674" y="1828798"/>
          <a:ext cx="8607425" cy="4761956"/>
        </p:xfrm>
        <a:graphic>
          <a:graphicData uri="http://schemas.openxmlformats.org/drawingml/2006/table">
            <a:tbl>
              <a:tblPr firstRow="1" bandRow="1">
                <a:tableStyleId>{5C22544A-7EE6-4342-B048-85BDC9FD1C3A}</a:tableStyleId>
              </a:tblPr>
              <a:tblGrid>
                <a:gridCol w="3214335">
                  <a:extLst>
                    <a:ext uri="{9D8B030D-6E8A-4147-A177-3AD203B41FA5}">
                      <a16:colId xmlns:a16="http://schemas.microsoft.com/office/drawing/2014/main" val="308269388"/>
                    </a:ext>
                  </a:extLst>
                </a:gridCol>
                <a:gridCol w="1421166">
                  <a:extLst>
                    <a:ext uri="{9D8B030D-6E8A-4147-A177-3AD203B41FA5}">
                      <a16:colId xmlns:a16="http://schemas.microsoft.com/office/drawing/2014/main" val="2133654294"/>
                    </a:ext>
                  </a:extLst>
                </a:gridCol>
                <a:gridCol w="3971924">
                  <a:extLst>
                    <a:ext uri="{9D8B030D-6E8A-4147-A177-3AD203B41FA5}">
                      <a16:colId xmlns:a16="http://schemas.microsoft.com/office/drawing/2014/main" val="640960449"/>
                    </a:ext>
                  </a:extLst>
                </a:gridCol>
              </a:tblGrid>
              <a:tr h="567418">
                <a:tc>
                  <a:txBody>
                    <a:bodyPr/>
                    <a:lstStyle/>
                    <a:p>
                      <a:r>
                        <a:rPr lang="en-US" sz="1800" dirty="0" smtClean="0"/>
                        <a:t>Course</a:t>
                      </a:r>
                      <a:r>
                        <a:rPr lang="en-US" sz="1800" baseline="0" dirty="0" smtClean="0"/>
                        <a:t> Type</a:t>
                      </a:r>
                      <a:endParaRPr lang="en-CA" sz="1800" dirty="0"/>
                    </a:p>
                  </a:txBody>
                  <a:tcPr anchor="ctr"/>
                </a:tc>
                <a:tc gridSpan="2">
                  <a:txBody>
                    <a:bodyPr/>
                    <a:lstStyle/>
                    <a:p>
                      <a:r>
                        <a:rPr lang="en-CA" sz="1800" dirty="0" smtClean="0"/>
                        <a:t>Attributed</a:t>
                      </a:r>
                      <a:r>
                        <a:rPr lang="en-CA" sz="1800" baseline="0" dirty="0" smtClean="0"/>
                        <a:t> Prep time </a:t>
                      </a:r>
                      <a:r>
                        <a:rPr lang="en-CA" sz="1800" dirty="0" smtClean="0"/>
                        <a:t>per TCH</a:t>
                      </a:r>
                      <a:endParaRPr lang="en-CA" sz="1800" dirty="0"/>
                    </a:p>
                  </a:txBody>
                  <a:tcPr anchor="ctr"/>
                </a:tc>
                <a:tc hMerge="1">
                  <a:txBody>
                    <a:bodyPr/>
                    <a:lstStyle/>
                    <a:p>
                      <a:endParaRPr lang="en-CA"/>
                    </a:p>
                  </a:txBody>
                  <a:tcPr/>
                </a:tc>
                <a:extLst>
                  <a:ext uri="{0D108BD9-81ED-4DB2-BD59-A6C34878D82A}">
                    <a16:rowId xmlns:a16="http://schemas.microsoft.com/office/drawing/2014/main" val="1101273839"/>
                  </a:ext>
                </a:extLst>
              </a:tr>
              <a:tr h="232684">
                <a:tc>
                  <a:txBody>
                    <a:bodyPr/>
                    <a:lstStyle/>
                    <a:p>
                      <a:r>
                        <a:rPr lang="en-CA" b="0" dirty="0" smtClean="0"/>
                        <a:t>New</a:t>
                      </a:r>
                    </a:p>
                  </a:txBody>
                  <a:tcPr anchor="ctr"/>
                </a:tc>
                <a:tc gridSpan="2">
                  <a:txBody>
                    <a:bodyPr/>
                    <a:lstStyle/>
                    <a:p>
                      <a:r>
                        <a:rPr lang="en-CA" dirty="0" smtClean="0"/>
                        <a:t> 1.10 </a:t>
                      </a:r>
                      <a:endParaRPr lang="en-CA" dirty="0"/>
                    </a:p>
                  </a:txBody>
                  <a:tcPr anchor="ctr"/>
                </a:tc>
                <a:tc hMerge="1">
                  <a:txBody>
                    <a:bodyPr/>
                    <a:lstStyle/>
                    <a:p>
                      <a:endParaRPr lang="en-CA"/>
                    </a:p>
                  </a:txBody>
                  <a:tcPr/>
                </a:tc>
                <a:extLst>
                  <a:ext uri="{0D108BD9-81ED-4DB2-BD59-A6C34878D82A}">
                    <a16:rowId xmlns:a16="http://schemas.microsoft.com/office/drawing/2014/main" val="3792224040"/>
                  </a:ext>
                </a:extLst>
              </a:tr>
              <a:tr h="143149">
                <a:tc>
                  <a:txBody>
                    <a:bodyPr/>
                    <a:lstStyle/>
                    <a:p>
                      <a:r>
                        <a:rPr lang="en-CA" sz="1800" dirty="0" smtClean="0"/>
                        <a:t>Established A </a:t>
                      </a:r>
                    </a:p>
                  </a:txBody>
                  <a:tcPr anchor="ctr"/>
                </a:tc>
                <a:tc gridSpan="2">
                  <a:txBody>
                    <a:bodyPr/>
                    <a:lstStyle/>
                    <a:p>
                      <a:r>
                        <a:rPr lang="en-CA" sz="1800" dirty="0" smtClean="0"/>
                        <a:t> 0.85 </a:t>
                      </a:r>
                      <a:endParaRPr lang="en-CA" sz="1800" dirty="0"/>
                    </a:p>
                  </a:txBody>
                  <a:tcPr anchor="ctr"/>
                </a:tc>
                <a:tc hMerge="1">
                  <a:txBody>
                    <a:bodyPr/>
                    <a:lstStyle/>
                    <a:p>
                      <a:endParaRPr lang="en-CA"/>
                    </a:p>
                  </a:txBody>
                  <a:tcPr/>
                </a:tc>
                <a:extLst>
                  <a:ext uri="{0D108BD9-81ED-4DB2-BD59-A6C34878D82A}">
                    <a16:rowId xmlns:a16="http://schemas.microsoft.com/office/drawing/2014/main" val="1548272437"/>
                  </a:ext>
                </a:extLst>
              </a:tr>
              <a:tr h="0">
                <a:tc>
                  <a:txBody>
                    <a:bodyPr/>
                    <a:lstStyle/>
                    <a:p>
                      <a:r>
                        <a:rPr lang="en-CA" sz="1800" b="0" dirty="0" smtClean="0">
                          <a:solidFill>
                            <a:schemeClr val="bg1"/>
                          </a:solidFill>
                        </a:rPr>
                        <a:t>Established B </a:t>
                      </a:r>
                    </a:p>
                  </a:txBody>
                  <a:tcPr anchor="ctr"/>
                </a:tc>
                <a:tc gridSpan="2">
                  <a:txBody>
                    <a:bodyPr/>
                    <a:lstStyle/>
                    <a:p>
                      <a:r>
                        <a:rPr lang="en-CA" sz="1800" dirty="0" smtClean="0">
                          <a:solidFill>
                            <a:schemeClr val="bg1"/>
                          </a:solidFill>
                        </a:rPr>
                        <a:t>0.60 </a:t>
                      </a:r>
                      <a:endParaRPr lang="en-CA" sz="1800" dirty="0">
                        <a:solidFill>
                          <a:schemeClr val="bg1"/>
                        </a:solidFill>
                      </a:endParaRPr>
                    </a:p>
                  </a:txBody>
                  <a:tcPr anchor="ctr"/>
                </a:tc>
                <a:tc hMerge="1">
                  <a:txBody>
                    <a:bodyPr/>
                    <a:lstStyle/>
                    <a:p>
                      <a:endParaRPr lang="en-CA"/>
                    </a:p>
                  </a:txBody>
                  <a:tcPr/>
                </a:tc>
                <a:extLst>
                  <a:ext uri="{0D108BD9-81ED-4DB2-BD59-A6C34878D82A}">
                    <a16:rowId xmlns:a16="http://schemas.microsoft.com/office/drawing/2014/main" val="1364468710"/>
                  </a:ext>
                </a:extLst>
              </a:tr>
              <a:tr h="0">
                <a:tc>
                  <a:txBody>
                    <a:bodyPr/>
                    <a:lstStyle/>
                    <a:p>
                      <a:r>
                        <a:rPr lang="en-CA" sz="1800" b="0" dirty="0" smtClean="0">
                          <a:solidFill>
                            <a:schemeClr val="bg1"/>
                          </a:solidFill>
                        </a:rPr>
                        <a:t>Repeat A </a:t>
                      </a:r>
                    </a:p>
                  </a:txBody>
                  <a:tcPr anchor="ctr"/>
                </a:tc>
                <a:tc gridSpan="2">
                  <a:txBody>
                    <a:bodyPr/>
                    <a:lstStyle/>
                    <a:p>
                      <a:r>
                        <a:rPr lang="en-CA" sz="1800" dirty="0" smtClean="0">
                          <a:solidFill>
                            <a:schemeClr val="bg1"/>
                          </a:solidFill>
                        </a:rPr>
                        <a:t>0.45 </a:t>
                      </a:r>
                      <a:endParaRPr lang="en-CA" sz="1800" dirty="0">
                        <a:solidFill>
                          <a:schemeClr val="bg1"/>
                        </a:solidFill>
                      </a:endParaRPr>
                    </a:p>
                  </a:txBody>
                  <a:tcPr anchor="ctr"/>
                </a:tc>
                <a:tc hMerge="1">
                  <a:txBody>
                    <a:bodyPr/>
                    <a:lstStyle/>
                    <a:p>
                      <a:endParaRPr lang="en-CA"/>
                    </a:p>
                  </a:txBody>
                  <a:tcPr/>
                </a:tc>
                <a:extLst>
                  <a:ext uri="{0D108BD9-81ED-4DB2-BD59-A6C34878D82A}">
                    <a16:rowId xmlns:a16="http://schemas.microsoft.com/office/drawing/2014/main" val="1368828608"/>
                  </a:ext>
                </a:extLst>
              </a:tr>
              <a:tr h="567418">
                <a:tc>
                  <a:txBody>
                    <a:bodyPr/>
                    <a:lstStyle/>
                    <a:p>
                      <a:r>
                        <a:rPr lang="en-CA" sz="2800" b="1" dirty="0" smtClean="0">
                          <a:solidFill>
                            <a:srgbClr val="0070C0"/>
                          </a:solidFill>
                        </a:rPr>
                        <a:t>Repeat B </a:t>
                      </a:r>
                    </a:p>
                    <a:p>
                      <a:pPr marL="0" indent="0">
                        <a:buFontTx/>
                        <a:buNone/>
                      </a:pPr>
                      <a:r>
                        <a:rPr lang="en-US" sz="1800" b="0" dirty="0" smtClean="0">
                          <a:solidFill>
                            <a:schemeClr val="bg1"/>
                          </a:solidFill>
                        </a:rPr>
                        <a:t>A</a:t>
                      </a:r>
                      <a:r>
                        <a:rPr lang="en-CA" sz="1800" b="0" i="0" u="none" strike="noStrike" kern="1200" baseline="0" dirty="0" err="1" smtClean="0">
                          <a:solidFill>
                            <a:schemeClr val="dk1"/>
                          </a:solidFill>
                          <a:latin typeface="+mn-lt"/>
                          <a:ea typeface="+mn-ea"/>
                          <a:cs typeface="+mn-cs"/>
                        </a:rPr>
                        <a:t>nother</a:t>
                      </a:r>
                      <a:r>
                        <a:rPr lang="en-CA" sz="1800" b="0" i="0" u="none" strike="noStrike" kern="1200" baseline="0" dirty="0" smtClean="0">
                          <a:solidFill>
                            <a:schemeClr val="dk1"/>
                          </a:solidFill>
                          <a:latin typeface="+mn-lt"/>
                          <a:ea typeface="+mn-ea"/>
                          <a:cs typeface="+mn-cs"/>
                        </a:rPr>
                        <a:t> section of a "New" or "Established" or "Repeat A" course </a:t>
                      </a:r>
                    </a:p>
                    <a:p>
                      <a:pPr marL="285750" indent="-285750">
                        <a:buFontTx/>
                        <a:buChar char="-"/>
                      </a:pPr>
                      <a:r>
                        <a:rPr lang="en-CA" sz="1800" b="0" i="0" u="none" strike="noStrike" kern="1200" baseline="0" dirty="0" smtClean="0">
                          <a:solidFill>
                            <a:schemeClr val="dk1"/>
                          </a:solidFill>
                          <a:latin typeface="+mn-lt"/>
                          <a:ea typeface="+mn-ea"/>
                          <a:cs typeface="+mn-cs"/>
                        </a:rPr>
                        <a:t>students in the same program and year of study. </a:t>
                      </a:r>
                      <a:endParaRPr lang="en-CA" sz="1800" b="1" dirty="0">
                        <a:solidFill>
                          <a:schemeClr val="bg1"/>
                        </a:solidFill>
                      </a:endParaRPr>
                    </a:p>
                  </a:txBody>
                  <a:tcPr anchor="ctr"/>
                </a:tc>
                <a:tc>
                  <a:txBody>
                    <a:bodyPr/>
                    <a:lstStyle/>
                    <a:p>
                      <a:r>
                        <a:rPr lang="en-CA" sz="2800" b="1" dirty="0" smtClean="0">
                          <a:solidFill>
                            <a:srgbClr val="0070C0"/>
                          </a:solidFill>
                        </a:rPr>
                        <a:t>0.35 </a:t>
                      </a:r>
                      <a:endParaRPr lang="en-CA" sz="2800" b="1" dirty="0">
                        <a:solidFill>
                          <a:srgbClr val="0070C0"/>
                        </a:solidFill>
                      </a:endParaRPr>
                    </a:p>
                  </a:txBody>
                  <a:tcPr anchor="ctr"/>
                </a:tc>
                <a:tc>
                  <a:txBody>
                    <a:bodyPr/>
                    <a:lstStyle/>
                    <a:p>
                      <a:r>
                        <a:rPr lang="en-US" sz="2800" b="1" dirty="0" smtClean="0">
                          <a:solidFill>
                            <a:srgbClr val="0070C0"/>
                          </a:solidFill>
                        </a:rPr>
                        <a:t>3 </a:t>
                      </a:r>
                      <a:r>
                        <a:rPr lang="en-US" sz="2800" b="1" dirty="0" err="1" smtClean="0">
                          <a:solidFill>
                            <a:srgbClr val="0070C0"/>
                          </a:solidFill>
                        </a:rPr>
                        <a:t>tch</a:t>
                      </a:r>
                      <a:r>
                        <a:rPr lang="en-US" sz="2800" b="1" dirty="0" smtClean="0">
                          <a:solidFill>
                            <a:srgbClr val="0070C0"/>
                          </a:solidFill>
                        </a:rPr>
                        <a:t> X 0.35 =</a:t>
                      </a:r>
                    </a:p>
                    <a:p>
                      <a:r>
                        <a:rPr lang="en-US" sz="2800" b="1" dirty="0" smtClean="0">
                          <a:solidFill>
                            <a:srgbClr val="0070C0"/>
                          </a:solidFill>
                        </a:rPr>
                        <a:t>1.05 prep hours</a:t>
                      </a:r>
                      <a:r>
                        <a:rPr lang="en-US" sz="2800" b="1" baseline="0" dirty="0" smtClean="0">
                          <a:solidFill>
                            <a:srgbClr val="0070C0"/>
                          </a:solidFill>
                        </a:rPr>
                        <a:t>/</a:t>
                      </a:r>
                      <a:r>
                        <a:rPr lang="en-US" sz="2800" b="1" baseline="0" dirty="0" err="1" smtClean="0">
                          <a:solidFill>
                            <a:srgbClr val="0070C0"/>
                          </a:solidFill>
                        </a:rPr>
                        <a:t>wk</a:t>
                      </a:r>
                      <a:endParaRPr lang="en-CA" sz="2800" b="1" dirty="0" smtClean="0">
                        <a:solidFill>
                          <a:srgbClr val="0070C0"/>
                        </a:solidFill>
                      </a:endParaRPr>
                    </a:p>
                    <a:p>
                      <a:endParaRPr lang="en-CA" sz="2800" b="1" dirty="0">
                        <a:solidFill>
                          <a:srgbClr val="0070C0"/>
                        </a:solidFill>
                      </a:endParaRPr>
                    </a:p>
                  </a:txBody>
                  <a:tcPr anchor="ctr"/>
                </a:tc>
                <a:extLst>
                  <a:ext uri="{0D108BD9-81ED-4DB2-BD59-A6C34878D82A}">
                    <a16:rowId xmlns:a16="http://schemas.microsoft.com/office/drawing/2014/main" val="592656802"/>
                  </a:ext>
                </a:extLst>
              </a:tr>
              <a:tr h="567418">
                <a:tc gridSpan="3">
                  <a:txBody>
                    <a:bodyPr/>
                    <a:lstStyle/>
                    <a:p>
                      <a:pPr algn="ctr"/>
                      <a:r>
                        <a:rPr lang="en-US" b="1" dirty="0" smtClean="0"/>
                        <a:t>Student numbers do not factor into</a:t>
                      </a:r>
                      <a:r>
                        <a:rPr lang="en-US" b="1" baseline="0" dirty="0" smtClean="0"/>
                        <a:t> prep time</a:t>
                      </a:r>
                      <a:endParaRPr lang="en-CA" b="1" dirty="0"/>
                    </a:p>
                  </a:txBody>
                  <a:tcPr anchor="ctr"/>
                </a:tc>
                <a:tc hMerge="1">
                  <a:txBody>
                    <a:bodyPr/>
                    <a:lstStyle/>
                    <a:p>
                      <a:endParaRPr lang="en-CA" dirty="0"/>
                    </a:p>
                  </a:txBody>
                  <a:tcPr/>
                </a:tc>
                <a:tc hMerge="1">
                  <a:txBody>
                    <a:bodyPr/>
                    <a:lstStyle/>
                    <a:p>
                      <a:endParaRPr lang="en-CA"/>
                    </a:p>
                  </a:txBody>
                  <a:tcPr/>
                </a:tc>
                <a:extLst>
                  <a:ext uri="{0D108BD9-81ED-4DB2-BD59-A6C34878D82A}">
                    <a16:rowId xmlns:a16="http://schemas.microsoft.com/office/drawing/2014/main" val="2356130279"/>
                  </a:ext>
                </a:extLst>
              </a:tr>
            </a:tbl>
          </a:graphicData>
        </a:graphic>
      </p:graphicFrame>
    </p:spTree>
    <p:extLst>
      <p:ext uri="{BB962C8B-B14F-4D97-AF65-F5344CB8AC3E}">
        <p14:creationId xmlns:p14="http://schemas.microsoft.com/office/powerpoint/2010/main" val="29409108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course prep limits</a:t>
            </a:r>
            <a:endParaRPr lang="en-CA" sz="7200" dirty="0"/>
          </a:p>
        </p:txBody>
      </p:sp>
      <p:sp>
        <p:nvSpPr>
          <p:cNvPr id="3" name="Content Placeholder 2"/>
          <p:cNvSpPr>
            <a:spLocks noGrp="1"/>
          </p:cNvSpPr>
          <p:nvPr>
            <p:ph idx="1"/>
          </p:nvPr>
        </p:nvSpPr>
        <p:spPr/>
        <p:txBody>
          <a:bodyPr/>
          <a:lstStyle/>
          <a:p>
            <a:r>
              <a:rPr lang="en-CA" b="1" dirty="0"/>
              <a:t>11.01 D 2 </a:t>
            </a:r>
            <a:r>
              <a:rPr lang="en-CA" sz="2800" dirty="0">
                <a:solidFill>
                  <a:srgbClr val="0070C0"/>
                </a:solidFill>
              </a:rPr>
              <a:t>No more than four different course preparations </a:t>
            </a:r>
            <a:r>
              <a:rPr lang="en-CA" dirty="0"/>
              <a:t>shall be assigned to a teacher in a given week </a:t>
            </a:r>
            <a:r>
              <a:rPr lang="en-CA" sz="2800" dirty="0">
                <a:solidFill>
                  <a:srgbClr val="0070C0"/>
                </a:solidFill>
              </a:rPr>
              <a:t>except by voluntary agreement </a:t>
            </a:r>
            <a:r>
              <a:rPr lang="en-CA" dirty="0"/>
              <a:t>which shall not be unreasonably withheld.</a:t>
            </a:r>
            <a:endParaRPr lang="en-CA" sz="2800" dirty="0">
              <a:solidFill>
                <a:srgbClr val="0070C0"/>
              </a:solidFill>
            </a:endParaRPr>
          </a:p>
        </p:txBody>
      </p:sp>
    </p:spTree>
    <p:extLst>
      <p:ext uri="{BB962C8B-B14F-4D97-AF65-F5344CB8AC3E}">
        <p14:creationId xmlns:p14="http://schemas.microsoft.com/office/powerpoint/2010/main" val="1686038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course prep checklist</a:t>
            </a:r>
            <a:endParaRPr lang="en-CA" sz="7200" dirty="0"/>
          </a:p>
        </p:txBody>
      </p:sp>
      <p:sp>
        <p:nvSpPr>
          <p:cNvPr id="3" name="Content Placeholder 2"/>
          <p:cNvSpPr>
            <a:spLocks noGrp="1"/>
          </p:cNvSpPr>
          <p:nvPr>
            <p:ph idx="1"/>
          </p:nvPr>
        </p:nvSpPr>
        <p:spPr/>
        <p:txBody>
          <a:bodyPr/>
          <a:lstStyle/>
          <a:p>
            <a:r>
              <a:rPr lang="en-CA" b="1" dirty="0" smtClean="0"/>
              <a:t>Ensure that all assigned courses and sections have the proper factor applied (New, Est ‘A’ etc…).</a:t>
            </a:r>
          </a:p>
          <a:p>
            <a:r>
              <a:rPr lang="en-CA" b="1" dirty="0" smtClean="0"/>
              <a:t>A ‘New’ factor may be applied where there have been significant revisions to the course</a:t>
            </a:r>
          </a:p>
          <a:p>
            <a:r>
              <a:rPr lang="en-CA" b="1" dirty="0" smtClean="0"/>
              <a:t>Before accepting more than 4 course preps, ensure that the total number of different course preparations and sections is manageable</a:t>
            </a:r>
          </a:p>
          <a:p>
            <a:endParaRPr lang="en-CA" sz="2800" dirty="0">
              <a:solidFill>
                <a:srgbClr val="0070C0"/>
              </a:solidFill>
            </a:endParaRPr>
          </a:p>
        </p:txBody>
      </p:sp>
    </p:spTree>
    <p:extLst>
      <p:ext uri="{BB962C8B-B14F-4D97-AF65-F5344CB8AC3E}">
        <p14:creationId xmlns:p14="http://schemas.microsoft.com/office/powerpoint/2010/main" val="4515890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071" y="95250"/>
            <a:ext cx="10551503" cy="6723844"/>
          </a:xfrm>
          <a:prstGeom prst="rect">
            <a:avLst/>
          </a:prstGeom>
        </p:spPr>
      </p:pic>
      <p:sp>
        <p:nvSpPr>
          <p:cNvPr id="2" name="Rounded Rectangle 1"/>
          <p:cNvSpPr/>
          <p:nvPr/>
        </p:nvSpPr>
        <p:spPr>
          <a:xfrm>
            <a:off x="3133724" y="3248025"/>
            <a:ext cx="2543175" cy="3228975"/>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Rounded Rectangle 3"/>
          <p:cNvSpPr/>
          <p:nvPr/>
        </p:nvSpPr>
        <p:spPr>
          <a:xfrm>
            <a:off x="2200275" y="3248025"/>
            <a:ext cx="685800" cy="3228975"/>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5419725" y="1038225"/>
            <a:ext cx="4371975" cy="923330"/>
          </a:xfrm>
          <a:prstGeom prst="rect">
            <a:avLst/>
          </a:prstGeom>
          <a:solidFill>
            <a:srgbClr val="0070C0"/>
          </a:solidFill>
        </p:spPr>
        <p:txBody>
          <a:bodyPr wrap="square" rtlCol="0">
            <a:spAutoFit/>
          </a:bodyPr>
          <a:lstStyle/>
          <a:p>
            <a:r>
              <a:rPr lang="en-US" dirty="0" smtClean="0">
                <a:solidFill>
                  <a:schemeClr val="bg1"/>
                </a:solidFill>
              </a:rPr>
              <a:t>Prep time </a:t>
            </a:r>
            <a:r>
              <a:rPr lang="en-US" u="sng" dirty="0" smtClean="0">
                <a:solidFill>
                  <a:schemeClr val="bg1"/>
                </a:solidFill>
              </a:rPr>
              <a:t>per course/section</a:t>
            </a:r>
            <a:r>
              <a:rPr lang="en-US" dirty="0" smtClean="0">
                <a:solidFill>
                  <a:schemeClr val="bg1"/>
                </a:solidFill>
              </a:rPr>
              <a:t>:</a:t>
            </a:r>
          </a:p>
          <a:p>
            <a:endParaRPr lang="en-US" dirty="0">
              <a:solidFill>
                <a:schemeClr val="bg1"/>
              </a:solidFill>
            </a:endParaRPr>
          </a:p>
          <a:p>
            <a:r>
              <a:rPr lang="en-US" dirty="0" smtClean="0">
                <a:solidFill>
                  <a:schemeClr val="bg1"/>
                </a:solidFill>
              </a:rPr>
              <a:t>TCH X prep factor</a:t>
            </a:r>
            <a:endParaRPr lang="en-CA" dirty="0">
              <a:solidFill>
                <a:schemeClr val="bg1"/>
              </a:solidFill>
            </a:endParaRPr>
          </a:p>
        </p:txBody>
      </p:sp>
      <p:cxnSp>
        <p:nvCxnSpPr>
          <p:cNvPr id="7" name="Straight Arrow Connector 6"/>
          <p:cNvCxnSpPr/>
          <p:nvPr/>
        </p:nvCxnSpPr>
        <p:spPr>
          <a:xfrm flipH="1">
            <a:off x="5372100" y="2028825"/>
            <a:ext cx="1543050" cy="121920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4333875" y="3524251"/>
            <a:ext cx="657225" cy="2914650"/>
          </a:xfrm>
          <a:prstGeom prst="rect">
            <a:avLst/>
          </a:prstGeom>
          <a:solidFill>
            <a:srgbClr val="F4EF11">
              <a:alpha val="4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2420783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smtClean="0"/>
              <a:t>workload factors</a:t>
            </a:r>
            <a:endParaRPr lang="en-CA" sz="7200" dirty="0"/>
          </a:p>
        </p:txBody>
      </p:sp>
      <p:sp>
        <p:nvSpPr>
          <p:cNvPr id="3" name="Content Placeholder 2"/>
          <p:cNvSpPr>
            <a:spLocks noGrp="1"/>
          </p:cNvSpPr>
          <p:nvPr>
            <p:ph idx="1"/>
          </p:nvPr>
        </p:nvSpPr>
        <p:spPr/>
        <p:txBody>
          <a:bodyPr/>
          <a:lstStyle/>
          <a:p>
            <a:r>
              <a:rPr lang="en-CA" sz="2800" dirty="0" smtClean="0"/>
              <a:t>(</a:t>
            </a:r>
            <a:r>
              <a:rPr lang="en-CA" sz="2800" dirty="0" err="1"/>
              <a:t>i</a:t>
            </a:r>
            <a:r>
              <a:rPr lang="en-CA" sz="2800" dirty="0"/>
              <a:t>) teaching contact hours </a:t>
            </a:r>
          </a:p>
          <a:p>
            <a:r>
              <a:rPr lang="en-CA" sz="2800" dirty="0"/>
              <a:t>(ii) attributed hours for preparation </a:t>
            </a:r>
          </a:p>
          <a:p>
            <a:r>
              <a:rPr lang="en-CA" sz="2800" dirty="0" smtClean="0">
                <a:solidFill>
                  <a:srgbClr val="0070C0"/>
                </a:solidFill>
              </a:rPr>
              <a:t>(</a:t>
            </a:r>
            <a:r>
              <a:rPr lang="en-CA" sz="2800" dirty="0">
                <a:solidFill>
                  <a:srgbClr val="0070C0"/>
                </a:solidFill>
              </a:rPr>
              <a:t>iii) attributed hours for evaluation and feedback </a:t>
            </a:r>
          </a:p>
          <a:p>
            <a:r>
              <a:rPr lang="en-CA" sz="2800" dirty="0" smtClean="0"/>
              <a:t>(</a:t>
            </a:r>
            <a:r>
              <a:rPr lang="en-CA" sz="2800" dirty="0"/>
              <a:t>iv) attributed hours for complementary functions </a:t>
            </a:r>
          </a:p>
          <a:p>
            <a:endParaRPr lang="en-CA" dirty="0"/>
          </a:p>
        </p:txBody>
      </p:sp>
    </p:spTree>
    <p:extLst>
      <p:ext uri="{BB962C8B-B14F-4D97-AF65-F5344CB8AC3E}">
        <p14:creationId xmlns:p14="http://schemas.microsoft.com/office/powerpoint/2010/main" val="31831747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smtClean="0"/>
              <a:t>hours for evaluation</a:t>
            </a:r>
            <a:endParaRPr lang="en-CA" sz="7200" dirty="0"/>
          </a:p>
        </p:txBody>
      </p:sp>
      <p:sp>
        <p:nvSpPr>
          <p:cNvPr id="3" name="Content Placeholder 2"/>
          <p:cNvSpPr>
            <a:spLocks noGrp="1"/>
          </p:cNvSpPr>
          <p:nvPr>
            <p:ph idx="1"/>
          </p:nvPr>
        </p:nvSpPr>
        <p:spPr/>
        <p:txBody>
          <a:bodyPr>
            <a:normAutofit/>
          </a:bodyPr>
          <a:lstStyle/>
          <a:p>
            <a:r>
              <a:rPr lang="en-CA" sz="2800" b="1" dirty="0" smtClean="0"/>
              <a:t>Each course or section listed on your SWF must have an associated evaluation factor</a:t>
            </a:r>
            <a:endParaRPr lang="en-CA" sz="2800" dirty="0"/>
          </a:p>
          <a:p>
            <a:r>
              <a:rPr lang="en-US" sz="2800" b="1" dirty="0" smtClean="0"/>
              <a:t>Hours for evaluation and feedback for each course/section are determined by:</a:t>
            </a:r>
            <a:br>
              <a:rPr lang="en-US" sz="2800" b="1" dirty="0" smtClean="0"/>
            </a:br>
            <a:endParaRPr lang="en-US" sz="2800" b="1" dirty="0" smtClean="0"/>
          </a:p>
          <a:p>
            <a:pPr marL="274320" lvl="1" indent="0">
              <a:buNone/>
            </a:pPr>
            <a:r>
              <a:rPr lang="en-CA" sz="2600" b="1" dirty="0" smtClean="0"/>
              <a:t>	</a:t>
            </a:r>
            <a:r>
              <a:rPr lang="en-CA" sz="2600" b="1" dirty="0" smtClean="0">
                <a:solidFill>
                  <a:srgbClr val="0070C0"/>
                </a:solidFill>
              </a:rPr>
              <a:t>Evaluation Factor</a:t>
            </a:r>
          </a:p>
          <a:p>
            <a:pPr marL="274320" lvl="1" indent="0">
              <a:buNone/>
            </a:pPr>
            <a:r>
              <a:rPr lang="en-CA" sz="2600" b="1" dirty="0">
                <a:solidFill>
                  <a:srgbClr val="0070C0"/>
                </a:solidFill>
              </a:rPr>
              <a:t>	</a:t>
            </a:r>
            <a:r>
              <a:rPr lang="en-CA" sz="2600" b="1" dirty="0" smtClean="0">
                <a:solidFill>
                  <a:srgbClr val="0070C0"/>
                </a:solidFill>
              </a:rPr>
              <a:t> </a:t>
            </a:r>
            <a:r>
              <a:rPr lang="en-CA" sz="2600" b="1" dirty="0">
                <a:solidFill>
                  <a:srgbClr val="0070C0"/>
                </a:solidFill>
              </a:rPr>
              <a:t>X Class Size </a:t>
            </a:r>
            <a:r>
              <a:rPr lang="en-CA" sz="2600" b="1" dirty="0" smtClean="0">
                <a:solidFill>
                  <a:srgbClr val="0070C0"/>
                </a:solidFill>
              </a:rPr>
              <a:t>(# of students)</a:t>
            </a:r>
          </a:p>
          <a:p>
            <a:pPr marL="274320" lvl="1" indent="0">
              <a:buNone/>
            </a:pPr>
            <a:r>
              <a:rPr lang="en-CA" sz="2600" b="1" dirty="0">
                <a:solidFill>
                  <a:srgbClr val="0070C0"/>
                </a:solidFill>
              </a:rPr>
              <a:t>	</a:t>
            </a:r>
            <a:r>
              <a:rPr lang="en-CA" sz="2600" b="1" dirty="0" smtClean="0">
                <a:solidFill>
                  <a:srgbClr val="0070C0"/>
                </a:solidFill>
              </a:rPr>
              <a:t>X </a:t>
            </a:r>
            <a:r>
              <a:rPr lang="en-CA" sz="2600" b="1" dirty="0">
                <a:solidFill>
                  <a:srgbClr val="0070C0"/>
                </a:solidFill>
              </a:rPr>
              <a:t>Teaching Contact Hours </a:t>
            </a:r>
            <a:endParaRPr lang="en-CA" sz="2600" dirty="0">
              <a:solidFill>
                <a:srgbClr val="0070C0"/>
              </a:solidFill>
            </a:endParaRPr>
          </a:p>
        </p:txBody>
      </p:sp>
    </p:spTree>
    <p:extLst>
      <p:ext uri="{BB962C8B-B14F-4D97-AF65-F5344CB8AC3E}">
        <p14:creationId xmlns:p14="http://schemas.microsoft.com/office/powerpoint/2010/main" val="450089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75294" y="0"/>
            <a:ext cx="9692640" cy="13255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7200" kern="1200" spc="-50" baseline="0">
                <a:solidFill>
                  <a:schemeClr val="tx1"/>
                </a:solidFill>
                <a:latin typeface="+mj-lt"/>
                <a:ea typeface="+mj-ea"/>
                <a:cs typeface="+mj-cs"/>
              </a:defRPr>
            </a:lvl1pPr>
          </a:lstStyle>
          <a:p>
            <a:r>
              <a:rPr lang="en-US" dirty="0" smtClean="0"/>
              <a:t>Article 11 - Workload</a:t>
            </a:r>
            <a:endParaRPr lang="en-CA" dirty="0"/>
          </a:p>
        </p:txBody>
      </p:sp>
      <p:sp>
        <p:nvSpPr>
          <p:cNvPr id="5" name="Subtitle 4"/>
          <p:cNvSpPr>
            <a:spLocks noGrp="1"/>
          </p:cNvSpPr>
          <p:nvPr>
            <p:ph type="subTitle" idx="1"/>
          </p:nvPr>
        </p:nvSpPr>
        <p:spPr>
          <a:xfrm>
            <a:off x="812454" y="1595845"/>
            <a:ext cx="9418320" cy="3263538"/>
          </a:xfrm>
        </p:spPr>
        <p:txBody>
          <a:bodyPr/>
          <a:lstStyle/>
          <a:p>
            <a:r>
              <a:rPr lang="en-US" dirty="0" smtClean="0"/>
              <a:t>11.01 – Workload assignment and limits, </a:t>
            </a:r>
            <a:r>
              <a:rPr lang="en-US" dirty="0"/>
              <a:t>Standard </a:t>
            </a:r>
            <a:r>
              <a:rPr lang="en-US" dirty="0" smtClean="0"/>
              <a:t>Workload </a:t>
            </a:r>
            <a:r>
              <a:rPr lang="en-US" dirty="0"/>
              <a:t>Form (SWF</a:t>
            </a:r>
            <a:r>
              <a:rPr lang="en-US" dirty="0" smtClean="0"/>
              <a:t>), professional development</a:t>
            </a:r>
          </a:p>
          <a:p>
            <a:r>
              <a:rPr lang="en-US" dirty="0" smtClean="0"/>
              <a:t>11.02 – Workload dispute resolution</a:t>
            </a:r>
          </a:p>
          <a:p>
            <a:r>
              <a:rPr lang="en-US" dirty="0" smtClean="0"/>
              <a:t>11.08 – Non-teaching periods</a:t>
            </a:r>
          </a:p>
          <a:p>
            <a:r>
              <a:rPr lang="en-US" dirty="0" smtClean="0"/>
              <a:t>11.09 – Modified Workload Agreements</a:t>
            </a:r>
          </a:p>
          <a:p>
            <a:endParaRPr lang="en-US" dirty="0" smtClean="0"/>
          </a:p>
          <a:p>
            <a:endParaRPr lang="en-US" dirty="0" smtClean="0"/>
          </a:p>
          <a:p>
            <a:pPr marL="342900" indent="-342900">
              <a:buFont typeface="Arial" panose="020B0604020202020204" pitchFamily="34" charset="0"/>
              <a:buChar char="•"/>
            </a:pPr>
            <a:endParaRPr lang="en-CA" dirty="0"/>
          </a:p>
        </p:txBody>
      </p:sp>
    </p:spTree>
    <p:extLst>
      <p:ext uri="{BB962C8B-B14F-4D97-AF65-F5344CB8AC3E}">
        <p14:creationId xmlns:p14="http://schemas.microsoft.com/office/powerpoint/2010/main" val="14653349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b="1" dirty="0" smtClean="0"/>
              <a:t>evaluation factors</a:t>
            </a:r>
            <a:endParaRPr lang="en-CA" sz="7200" b="1" dirty="0"/>
          </a:p>
        </p:txBody>
      </p:sp>
      <p:sp>
        <p:nvSpPr>
          <p:cNvPr id="3" name="Content Placeholder 2"/>
          <p:cNvSpPr>
            <a:spLocks noGrp="1"/>
          </p:cNvSpPr>
          <p:nvPr>
            <p:ph idx="1"/>
          </p:nvPr>
        </p:nvSpPr>
        <p:spPr/>
        <p:txBody>
          <a:bodyPr>
            <a:normAutofit/>
          </a:bodyPr>
          <a:lstStyle/>
          <a:p>
            <a:r>
              <a:rPr lang="en-CA" sz="2800" dirty="0" smtClean="0"/>
              <a:t>Essay </a:t>
            </a:r>
            <a:r>
              <a:rPr lang="en-CA" sz="2800" dirty="0"/>
              <a:t>or </a:t>
            </a:r>
            <a:r>
              <a:rPr lang="en-CA" sz="2800" dirty="0" smtClean="0"/>
              <a:t>project: 0.03</a:t>
            </a:r>
          </a:p>
          <a:p>
            <a:r>
              <a:rPr lang="en-CA" sz="2800" dirty="0" smtClean="0"/>
              <a:t>Routine </a:t>
            </a:r>
            <a:r>
              <a:rPr lang="en-CA" sz="2800" dirty="0"/>
              <a:t>or </a:t>
            </a:r>
            <a:r>
              <a:rPr lang="en-CA" sz="2800" dirty="0" smtClean="0"/>
              <a:t>Assisted: 0.015</a:t>
            </a:r>
          </a:p>
          <a:p>
            <a:r>
              <a:rPr lang="en-CA" sz="2800" dirty="0" smtClean="0"/>
              <a:t>In-Process: 0.0092</a:t>
            </a:r>
            <a:r>
              <a:rPr lang="en-CA" sz="2800" dirty="0"/>
              <a:t>	</a:t>
            </a:r>
          </a:p>
          <a:p>
            <a:pPr marL="0" indent="0">
              <a:buNone/>
            </a:pPr>
            <a:r>
              <a:rPr lang="en-CA" dirty="0"/>
              <a:t>	</a:t>
            </a:r>
          </a:p>
          <a:p>
            <a:pPr marL="0" indent="0">
              <a:buNone/>
            </a:pPr>
            <a:endParaRPr lang="en-CA" sz="3600" dirty="0"/>
          </a:p>
        </p:txBody>
      </p:sp>
    </p:spTree>
    <p:extLst>
      <p:ext uri="{BB962C8B-B14F-4D97-AF65-F5344CB8AC3E}">
        <p14:creationId xmlns:p14="http://schemas.microsoft.com/office/powerpoint/2010/main" val="424353568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b="1" dirty="0" smtClean="0"/>
              <a:t>evaluation factors</a:t>
            </a:r>
            <a:endParaRPr lang="en-CA" sz="7200" b="1" dirty="0"/>
          </a:p>
        </p:txBody>
      </p:sp>
      <p:sp>
        <p:nvSpPr>
          <p:cNvPr id="3" name="Content Placeholder 2"/>
          <p:cNvSpPr>
            <a:spLocks noGrp="1"/>
          </p:cNvSpPr>
          <p:nvPr>
            <p:ph idx="1"/>
          </p:nvPr>
        </p:nvSpPr>
        <p:spPr/>
        <p:txBody>
          <a:bodyPr>
            <a:normAutofit/>
          </a:bodyPr>
          <a:lstStyle/>
          <a:p>
            <a:r>
              <a:rPr lang="en-CA" sz="2800" dirty="0" smtClean="0">
                <a:solidFill>
                  <a:srgbClr val="0070C0"/>
                </a:solidFill>
              </a:rPr>
              <a:t>Essay </a:t>
            </a:r>
            <a:r>
              <a:rPr lang="en-CA" sz="2800" dirty="0">
                <a:solidFill>
                  <a:srgbClr val="0070C0"/>
                </a:solidFill>
              </a:rPr>
              <a:t>or </a:t>
            </a:r>
            <a:r>
              <a:rPr lang="en-CA" sz="2800" dirty="0" smtClean="0">
                <a:solidFill>
                  <a:srgbClr val="0070C0"/>
                </a:solidFill>
              </a:rPr>
              <a:t>project: 0.03</a:t>
            </a:r>
          </a:p>
          <a:p>
            <a:pPr lvl="1"/>
            <a:r>
              <a:rPr lang="en-CA" sz="2400" dirty="0"/>
              <a:t>essays </a:t>
            </a:r>
          </a:p>
          <a:p>
            <a:pPr lvl="1"/>
            <a:r>
              <a:rPr lang="en-CA" sz="2400" dirty="0"/>
              <a:t>essay type assignments or tests </a:t>
            </a:r>
          </a:p>
          <a:p>
            <a:pPr lvl="1"/>
            <a:r>
              <a:rPr lang="en-CA" sz="2400" dirty="0"/>
              <a:t> projects; or </a:t>
            </a:r>
          </a:p>
          <a:p>
            <a:pPr lvl="1"/>
            <a:r>
              <a:rPr lang="en-CA" sz="2400" dirty="0"/>
              <a:t> student performance based on behavioral assessments compiled by the teacher outside teaching contact hours</a:t>
            </a:r>
            <a:r>
              <a:rPr lang="en-CA" sz="2400" dirty="0" smtClean="0"/>
              <a:t>.</a:t>
            </a:r>
            <a:r>
              <a:rPr lang="en-US" sz="2600" dirty="0" smtClean="0"/>
              <a:t>	</a:t>
            </a:r>
            <a:endParaRPr lang="en-CA" sz="2600" dirty="0" smtClean="0"/>
          </a:p>
          <a:p>
            <a:r>
              <a:rPr lang="en-CA" dirty="0" smtClean="0"/>
              <a:t>Routine </a:t>
            </a:r>
            <a:r>
              <a:rPr lang="en-CA" dirty="0"/>
              <a:t>or </a:t>
            </a:r>
            <a:r>
              <a:rPr lang="en-CA" dirty="0" smtClean="0"/>
              <a:t>Assisted: 0.015</a:t>
            </a:r>
          </a:p>
          <a:p>
            <a:r>
              <a:rPr lang="en-CA" dirty="0" smtClean="0"/>
              <a:t>In-Process: 0.0092</a:t>
            </a:r>
            <a:r>
              <a:rPr lang="en-CA" dirty="0"/>
              <a:t>	</a:t>
            </a:r>
          </a:p>
          <a:p>
            <a:pPr marL="0" indent="0">
              <a:buNone/>
            </a:pPr>
            <a:r>
              <a:rPr lang="en-CA" dirty="0"/>
              <a:t>	</a:t>
            </a:r>
          </a:p>
          <a:p>
            <a:pPr marL="0" indent="0">
              <a:buNone/>
            </a:pPr>
            <a:endParaRPr lang="en-CA" sz="3600" dirty="0"/>
          </a:p>
        </p:txBody>
      </p:sp>
    </p:spTree>
    <p:extLst>
      <p:ext uri="{BB962C8B-B14F-4D97-AF65-F5344CB8AC3E}">
        <p14:creationId xmlns:p14="http://schemas.microsoft.com/office/powerpoint/2010/main" val="26494075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b="1" dirty="0" smtClean="0"/>
              <a:t>evaluation factors</a:t>
            </a:r>
            <a:endParaRPr lang="en-CA" sz="7200" b="1" dirty="0"/>
          </a:p>
        </p:txBody>
      </p:sp>
      <p:sp>
        <p:nvSpPr>
          <p:cNvPr id="3" name="Content Placeholder 2"/>
          <p:cNvSpPr>
            <a:spLocks noGrp="1"/>
          </p:cNvSpPr>
          <p:nvPr>
            <p:ph idx="1"/>
          </p:nvPr>
        </p:nvSpPr>
        <p:spPr/>
        <p:txBody>
          <a:bodyPr>
            <a:normAutofit/>
          </a:bodyPr>
          <a:lstStyle/>
          <a:p>
            <a:r>
              <a:rPr lang="en-CA" dirty="0" smtClean="0"/>
              <a:t>Essay </a:t>
            </a:r>
            <a:r>
              <a:rPr lang="en-CA" dirty="0"/>
              <a:t>or </a:t>
            </a:r>
            <a:r>
              <a:rPr lang="en-CA" dirty="0" smtClean="0"/>
              <a:t>project: 0.03</a:t>
            </a:r>
            <a:r>
              <a:rPr lang="en-US" sz="2600" dirty="0" smtClean="0"/>
              <a:t>	</a:t>
            </a:r>
            <a:endParaRPr lang="en-CA" sz="2600" dirty="0" smtClean="0"/>
          </a:p>
          <a:p>
            <a:r>
              <a:rPr lang="en-CA" sz="2800" dirty="0" smtClean="0">
                <a:solidFill>
                  <a:srgbClr val="0070C0"/>
                </a:solidFill>
              </a:rPr>
              <a:t>Routine </a:t>
            </a:r>
            <a:r>
              <a:rPr lang="en-CA" sz="2800" dirty="0">
                <a:solidFill>
                  <a:srgbClr val="0070C0"/>
                </a:solidFill>
              </a:rPr>
              <a:t>or </a:t>
            </a:r>
            <a:r>
              <a:rPr lang="en-CA" sz="2800" dirty="0" smtClean="0">
                <a:solidFill>
                  <a:srgbClr val="0070C0"/>
                </a:solidFill>
              </a:rPr>
              <a:t>Assisted: 0.015</a:t>
            </a:r>
          </a:p>
          <a:p>
            <a:pPr lvl="1"/>
            <a:r>
              <a:rPr lang="en-CA" sz="2000" dirty="0"/>
              <a:t>grading by the teacher outside teaching contact hours of </a:t>
            </a:r>
            <a:r>
              <a:rPr lang="en-CA" sz="2000" dirty="0">
                <a:solidFill>
                  <a:srgbClr val="0070C0"/>
                </a:solidFill>
              </a:rPr>
              <a:t>short answer tests</a:t>
            </a:r>
            <a:r>
              <a:rPr lang="en-CA" sz="2000" dirty="0"/>
              <a:t> or other evaluative tools where </a:t>
            </a:r>
            <a:r>
              <a:rPr lang="en-CA" sz="2000" dirty="0">
                <a:solidFill>
                  <a:srgbClr val="0070C0"/>
                </a:solidFill>
              </a:rPr>
              <a:t>mechanical marking </a:t>
            </a:r>
            <a:r>
              <a:rPr lang="en-CA" sz="2000" dirty="0"/>
              <a:t>assistance or </a:t>
            </a:r>
            <a:r>
              <a:rPr lang="en-CA" sz="2000" dirty="0">
                <a:solidFill>
                  <a:srgbClr val="0070C0"/>
                </a:solidFill>
              </a:rPr>
              <a:t>marking assistants </a:t>
            </a:r>
            <a:r>
              <a:rPr lang="en-CA" sz="2000" dirty="0"/>
              <a:t>are provided. </a:t>
            </a:r>
            <a:endParaRPr lang="en-CA" sz="2000" dirty="0" smtClean="0">
              <a:solidFill>
                <a:srgbClr val="0070C0"/>
              </a:solidFill>
            </a:endParaRPr>
          </a:p>
          <a:p>
            <a:r>
              <a:rPr lang="en-CA" dirty="0" smtClean="0"/>
              <a:t>In-Process: 0.0092</a:t>
            </a:r>
            <a:r>
              <a:rPr lang="en-CA" dirty="0"/>
              <a:t>	</a:t>
            </a:r>
          </a:p>
          <a:p>
            <a:pPr marL="0" indent="0">
              <a:buNone/>
            </a:pPr>
            <a:r>
              <a:rPr lang="en-CA" dirty="0"/>
              <a:t>	</a:t>
            </a:r>
          </a:p>
          <a:p>
            <a:pPr marL="0" indent="0">
              <a:buNone/>
            </a:pPr>
            <a:endParaRPr lang="en-CA" sz="3600" dirty="0"/>
          </a:p>
        </p:txBody>
      </p:sp>
    </p:spTree>
    <p:extLst>
      <p:ext uri="{BB962C8B-B14F-4D97-AF65-F5344CB8AC3E}">
        <p14:creationId xmlns:p14="http://schemas.microsoft.com/office/powerpoint/2010/main" val="11462059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b="1" dirty="0" smtClean="0"/>
              <a:t>evaluation factors</a:t>
            </a:r>
            <a:endParaRPr lang="en-CA" sz="7200" b="1" dirty="0"/>
          </a:p>
        </p:txBody>
      </p:sp>
      <p:sp>
        <p:nvSpPr>
          <p:cNvPr id="3" name="Content Placeholder 2"/>
          <p:cNvSpPr>
            <a:spLocks noGrp="1"/>
          </p:cNvSpPr>
          <p:nvPr>
            <p:ph idx="1"/>
          </p:nvPr>
        </p:nvSpPr>
        <p:spPr/>
        <p:txBody>
          <a:bodyPr>
            <a:normAutofit/>
          </a:bodyPr>
          <a:lstStyle/>
          <a:p>
            <a:r>
              <a:rPr lang="en-CA" dirty="0" smtClean="0"/>
              <a:t>Essay </a:t>
            </a:r>
            <a:r>
              <a:rPr lang="en-CA" dirty="0"/>
              <a:t>or </a:t>
            </a:r>
            <a:r>
              <a:rPr lang="en-CA" dirty="0" smtClean="0"/>
              <a:t>project: 0.03</a:t>
            </a:r>
            <a:r>
              <a:rPr lang="en-US" sz="2600" dirty="0" smtClean="0"/>
              <a:t>	</a:t>
            </a:r>
            <a:endParaRPr lang="en-CA" sz="2600" dirty="0" smtClean="0"/>
          </a:p>
          <a:p>
            <a:r>
              <a:rPr lang="en-CA" dirty="0" smtClean="0"/>
              <a:t>Routine </a:t>
            </a:r>
            <a:r>
              <a:rPr lang="en-CA" dirty="0"/>
              <a:t>or </a:t>
            </a:r>
            <a:r>
              <a:rPr lang="en-CA" dirty="0" smtClean="0"/>
              <a:t>Assisted: 0.015</a:t>
            </a:r>
          </a:p>
          <a:p>
            <a:r>
              <a:rPr lang="en-CA" sz="2800" dirty="0" smtClean="0">
                <a:solidFill>
                  <a:srgbClr val="0070C0"/>
                </a:solidFill>
              </a:rPr>
              <a:t>In-Process: 0.0092</a:t>
            </a:r>
            <a:r>
              <a:rPr lang="en-CA" dirty="0"/>
              <a:t>	</a:t>
            </a:r>
            <a:endParaRPr lang="en-CA" dirty="0" smtClean="0"/>
          </a:p>
          <a:p>
            <a:pPr lvl="1"/>
            <a:r>
              <a:rPr lang="en-CA" sz="2000" dirty="0"/>
              <a:t>evaluation performed </a:t>
            </a:r>
            <a:r>
              <a:rPr lang="en-CA" sz="2000" dirty="0">
                <a:solidFill>
                  <a:srgbClr val="0070C0"/>
                </a:solidFill>
              </a:rPr>
              <a:t>within the teaching contact hour</a:t>
            </a:r>
            <a:r>
              <a:rPr lang="en-CA" sz="2000" dirty="0"/>
              <a:t>.</a:t>
            </a:r>
            <a:r>
              <a:rPr lang="en-CA" dirty="0"/>
              <a:t> </a:t>
            </a:r>
          </a:p>
          <a:p>
            <a:pPr marL="0" indent="0">
              <a:buNone/>
            </a:pPr>
            <a:r>
              <a:rPr lang="en-CA" dirty="0"/>
              <a:t>	</a:t>
            </a:r>
          </a:p>
          <a:p>
            <a:pPr marL="0" indent="0">
              <a:buNone/>
            </a:pPr>
            <a:endParaRPr lang="en-CA" sz="3600" dirty="0"/>
          </a:p>
        </p:txBody>
      </p:sp>
    </p:spTree>
    <p:extLst>
      <p:ext uri="{BB962C8B-B14F-4D97-AF65-F5344CB8AC3E}">
        <p14:creationId xmlns:p14="http://schemas.microsoft.com/office/powerpoint/2010/main" val="358071609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365759"/>
            <a:ext cx="9692640" cy="1682115"/>
          </a:xfrm>
        </p:spPr>
        <p:txBody>
          <a:bodyPr>
            <a:normAutofit fontScale="90000"/>
          </a:bodyPr>
          <a:lstStyle/>
          <a:p>
            <a:r>
              <a:rPr lang="en-US" sz="7200" b="1" dirty="0" smtClean="0"/>
              <a:t>determining evaluation factors</a:t>
            </a:r>
            <a:endParaRPr lang="en-CA" sz="7200" b="1" dirty="0"/>
          </a:p>
        </p:txBody>
      </p:sp>
      <p:sp>
        <p:nvSpPr>
          <p:cNvPr id="3" name="Content Placeholder 2"/>
          <p:cNvSpPr>
            <a:spLocks noGrp="1"/>
          </p:cNvSpPr>
          <p:nvPr>
            <p:ph idx="1"/>
          </p:nvPr>
        </p:nvSpPr>
        <p:spPr>
          <a:xfrm>
            <a:off x="1461897" y="2381250"/>
            <a:ext cx="8595360" cy="2847975"/>
          </a:xfrm>
        </p:spPr>
        <p:txBody>
          <a:bodyPr>
            <a:normAutofit/>
          </a:bodyPr>
          <a:lstStyle/>
          <a:p>
            <a:pPr marL="0" indent="0">
              <a:buNone/>
            </a:pPr>
            <a:r>
              <a:rPr lang="en-CA" b="1" dirty="0"/>
              <a:t>11.01 E 2 </a:t>
            </a:r>
            <a:r>
              <a:rPr lang="en-CA" b="1" dirty="0" smtClean="0"/>
              <a:t>(iv)</a:t>
            </a:r>
          </a:p>
          <a:p>
            <a:pPr marL="0" indent="0">
              <a:buNone/>
            </a:pPr>
            <a:r>
              <a:rPr lang="en-CA" sz="2800" dirty="0" smtClean="0"/>
              <a:t>Where </a:t>
            </a:r>
            <a:r>
              <a:rPr lang="en-CA" sz="2800" dirty="0"/>
              <a:t>a course requires more than one type of evaluation and feedback, the </a:t>
            </a:r>
            <a:r>
              <a:rPr lang="en-CA" sz="2800" dirty="0">
                <a:solidFill>
                  <a:srgbClr val="0070C0"/>
                </a:solidFill>
              </a:rPr>
              <a:t>teacher and the supervisor shall agree upon a</a:t>
            </a:r>
            <a:r>
              <a:rPr lang="en-CA" dirty="0">
                <a:solidFill>
                  <a:srgbClr val="0070C0"/>
                </a:solidFill>
              </a:rPr>
              <a:t> </a:t>
            </a:r>
            <a:r>
              <a:rPr lang="en-CA" sz="2400" u="sng" dirty="0">
                <a:solidFill>
                  <a:srgbClr val="0070C0"/>
                </a:solidFill>
              </a:rPr>
              <a:t>proportionate</a:t>
            </a:r>
            <a:r>
              <a:rPr lang="en-CA" sz="2400" dirty="0">
                <a:solidFill>
                  <a:srgbClr val="0070C0"/>
                </a:solidFill>
              </a:rPr>
              <a:t> attribution of hours</a:t>
            </a:r>
            <a:r>
              <a:rPr lang="en-CA" dirty="0">
                <a:solidFill>
                  <a:srgbClr val="0070C0"/>
                </a:solidFill>
              </a:rPr>
              <a:t>. </a:t>
            </a:r>
            <a:endParaRPr lang="en-CA" sz="2800" dirty="0">
              <a:solidFill>
                <a:srgbClr val="0070C0"/>
              </a:solidFill>
            </a:endParaRPr>
          </a:p>
        </p:txBody>
      </p:sp>
    </p:spTree>
    <p:extLst>
      <p:ext uri="{BB962C8B-B14F-4D97-AF65-F5344CB8AC3E}">
        <p14:creationId xmlns:p14="http://schemas.microsoft.com/office/powerpoint/2010/main" val="24453884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365759"/>
            <a:ext cx="9692640" cy="1682115"/>
          </a:xfrm>
        </p:spPr>
        <p:txBody>
          <a:bodyPr>
            <a:normAutofit fontScale="90000"/>
          </a:bodyPr>
          <a:lstStyle/>
          <a:p>
            <a:r>
              <a:rPr lang="en-US" sz="7200" b="1" dirty="0" smtClean="0"/>
              <a:t>determining evaluation factors</a:t>
            </a:r>
            <a:endParaRPr lang="en-CA" sz="7200" b="1" dirty="0"/>
          </a:p>
        </p:txBody>
      </p:sp>
      <p:sp>
        <p:nvSpPr>
          <p:cNvPr id="3" name="Content Placeholder 2"/>
          <p:cNvSpPr>
            <a:spLocks noGrp="1"/>
          </p:cNvSpPr>
          <p:nvPr>
            <p:ph idx="1"/>
          </p:nvPr>
        </p:nvSpPr>
        <p:spPr>
          <a:xfrm>
            <a:off x="1461897" y="2381250"/>
            <a:ext cx="8595360" cy="2847975"/>
          </a:xfrm>
        </p:spPr>
        <p:txBody>
          <a:bodyPr>
            <a:normAutofit fontScale="92500"/>
          </a:bodyPr>
          <a:lstStyle/>
          <a:p>
            <a:pPr marL="0" indent="0">
              <a:buNone/>
            </a:pPr>
            <a:r>
              <a:rPr lang="en-CA" b="1" dirty="0"/>
              <a:t>11.01 E 2 </a:t>
            </a:r>
            <a:r>
              <a:rPr lang="en-CA" b="1" dirty="0" smtClean="0"/>
              <a:t>(iv)</a:t>
            </a:r>
          </a:p>
          <a:p>
            <a:pPr marL="0" indent="0">
              <a:buNone/>
            </a:pPr>
            <a:r>
              <a:rPr lang="en-CA" dirty="0" smtClean="0"/>
              <a:t>Where </a:t>
            </a:r>
            <a:r>
              <a:rPr lang="en-CA" dirty="0"/>
              <a:t>a course requires more than one type of evaluation and feedback, the teacher and the supervisor shall agree upon a proportionate attribution of hours. </a:t>
            </a:r>
            <a:endParaRPr lang="en-CA" dirty="0" smtClean="0"/>
          </a:p>
          <a:p>
            <a:pPr marL="0" indent="0">
              <a:buNone/>
            </a:pPr>
            <a:r>
              <a:rPr lang="en-CA" sz="2800" dirty="0"/>
              <a:t>If such agreement cannot be reached the College shall apply evaluation factors in the </a:t>
            </a:r>
            <a:r>
              <a:rPr lang="en-CA" sz="2800" dirty="0">
                <a:solidFill>
                  <a:srgbClr val="0070C0"/>
                </a:solidFill>
              </a:rPr>
              <a:t>same proportion as the weight attached to each type of evaluation in the final grade for the course.</a:t>
            </a:r>
          </a:p>
        </p:txBody>
      </p:sp>
    </p:spTree>
    <p:extLst>
      <p:ext uri="{BB962C8B-B14F-4D97-AF65-F5344CB8AC3E}">
        <p14:creationId xmlns:p14="http://schemas.microsoft.com/office/powerpoint/2010/main" val="20415019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1872" y="2162175"/>
            <a:ext cx="8595360" cy="4351337"/>
          </a:xfrm>
        </p:spPr>
        <p:txBody>
          <a:bodyPr>
            <a:normAutofit/>
          </a:bodyPr>
          <a:lstStyle/>
          <a:p>
            <a:pPr marL="0" indent="0">
              <a:buNone/>
            </a:pPr>
            <a:r>
              <a:rPr lang="en-CA" dirty="0"/>
              <a:t>Where a course requires more than one type of evaluation and feedback, the teacher and the supervisor shall agree upon a proportionate attribution of hours. If such agreement cannot be reached the College shall apply evaluation factors in the same proportion as the weight attached to each type of evaluation in the final grade for the course. 	</a:t>
            </a:r>
            <a:endParaRPr lang="en-CA" dirty="0" smtClean="0"/>
          </a:p>
          <a:p>
            <a:pPr marL="0" indent="0">
              <a:buNone/>
            </a:pPr>
            <a:r>
              <a:rPr lang="en-US" sz="3600" dirty="0" smtClean="0"/>
              <a:t>At Northern:</a:t>
            </a:r>
            <a:endParaRPr lang="en-CA" sz="3600" dirty="0"/>
          </a:p>
          <a:p>
            <a:r>
              <a:rPr lang="en-US" sz="2800" dirty="0" smtClean="0"/>
              <a:t>‘E100’ – Maximum factor 0.0300</a:t>
            </a:r>
          </a:p>
          <a:p>
            <a:r>
              <a:rPr lang="en-US" sz="2800" dirty="0" smtClean="0"/>
              <a:t>‘E50’ – Proportionate factor 0.0225</a:t>
            </a:r>
          </a:p>
          <a:p>
            <a:r>
              <a:rPr lang="en-US" sz="2800" dirty="0" smtClean="0"/>
              <a:t>….</a:t>
            </a:r>
            <a:endParaRPr lang="en-CA" sz="2800" dirty="0"/>
          </a:p>
        </p:txBody>
      </p:sp>
      <p:sp>
        <p:nvSpPr>
          <p:cNvPr id="5" name="Title 1"/>
          <p:cNvSpPr>
            <a:spLocks noGrp="1"/>
          </p:cNvSpPr>
          <p:nvPr>
            <p:ph type="title"/>
          </p:nvPr>
        </p:nvSpPr>
        <p:spPr>
          <a:xfrm>
            <a:off x="1261872" y="365759"/>
            <a:ext cx="9692640" cy="1682115"/>
          </a:xfrm>
        </p:spPr>
        <p:txBody>
          <a:bodyPr>
            <a:normAutofit fontScale="90000"/>
          </a:bodyPr>
          <a:lstStyle/>
          <a:p>
            <a:r>
              <a:rPr lang="en-US" sz="7200" b="1" dirty="0" smtClean="0"/>
              <a:t>determining evaluation factors</a:t>
            </a:r>
            <a:endParaRPr lang="en-CA" sz="7200" b="1" dirty="0"/>
          </a:p>
        </p:txBody>
      </p:sp>
    </p:spTree>
    <p:extLst>
      <p:ext uri="{BB962C8B-B14F-4D97-AF65-F5344CB8AC3E}">
        <p14:creationId xmlns:p14="http://schemas.microsoft.com/office/powerpoint/2010/main" val="21316479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err="1" smtClean="0"/>
              <a:t>eval</a:t>
            </a:r>
            <a:r>
              <a:rPr lang="en-US" sz="7200" dirty="0" smtClean="0"/>
              <a:t> factor checklist</a:t>
            </a:r>
            <a:endParaRPr lang="en-CA" sz="7200" dirty="0"/>
          </a:p>
        </p:txBody>
      </p:sp>
      <p:sp>
        <p:nvSpPr>
          <p:cNvPr id="3" name="Content Placeholder 2"/>
          <p:cNvSpPr>
            <a:spLocks noGrp="1"/>
          </p:cNvSpPr>
          <p:nvPr>
            <p:ph idx="1"/>
          </p:nvPr>
        </p:nvSpPr>
        <p:spPr/>
        <p:txBody>
          <a:bodyPr>
            <a:normAutofit/>
          </a:bodyPr>
          <a:lstStyle/>
          <a:p>
            <a:r>
              <a:rPr lang="en-CA" sz="2000" b="1" dirty="0" smtClean="0"/>
              <a:t>Ensure that the evaluation factor specified for each course/section accurately reflects the way that students are assessed</a:t>
            </a:r>
          </a:p>
          <a:p>
            <a:r>
              <a:rPr lang="en-US" sz="2000" b="1" dirty="0" smtClean="0"/>
              <a:t>Ensure that the number of students per </a:t>
            </a:r>
            <a:r>
              <a:rPr lang="en-US" sz="2000" b="1" dirty="0" err="1" smtClean="0"/>
              <a:t>cours</a:t>
            </a:r>
            <a:r>
              <a:rPr lang="en-US" sz="2000" b="1" dirty="0" smtClean="0"/>
              <a:t>/section is accurately reflected.  This will by necessity be estimated on the initial SWF and revised once the course drop date has passed (‘Day 10’).</a:t>
            </a:r>
            <a:endParaRPr lang="en-CA" sz="2000" b="1" dirty="0" smtClean="0"/>
          </a:p>
          <a:p>
            <a:r>
              <a:rPr lang="en-US" sz="2000" b="1" dirty="0" smtClean="0"/>
              <a:t>Monitor your time spent on evaluation and feedback during the semester to determine if changes are needed – Document!</a:t>
            </a:r>
          </a:p>
          <a:p>
            <a:r>
              <a:rPr lang="en-US" sz="2000" b="1" dirty="0" smtClean="0"/>
              <a:t>If other faculty teach the same course, discuss their evaluation methods and compare factors assigned on the SWF</a:t>
            </a:r>
          </a:p>
        </p:txBody>
      </p:sp>
    </p:spTree>
    <p:extLst>
      <p:ext uri="{BB962C8B-B14F-4D97-AF65-F5344CB8AC3E}">
        <p14:creationId xmlns:p14="http://schemas.microsoft.com/office/powerpoint/2010/main" val="24631540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496" y="95250"/>
            <a:ext cx="10551503" cy="6723844"/>
          </a:xfrm>
          <a:prstGeom prst="rect">
            <a:avLst/>
          </a:prstGeom>
        </p:spPr>
      </p:pic>
      <p:sp>
        <p:nvSpPr>
          <p:cNvPr id="2" name="Rounded Rectangle 1"/>
          <p:cNvSpPr/>
          <p:nvPr/>
        </p:nvSpPr>
        <p:spPr>
          <a:xfrm>
            <a:off x="6115050" y="3248025"/>
            <a:ext cx="2105024" cy="3228975"/>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Rounded Rectangle 3"/>
          <p:cNvSpPr/>
          <p:nvPr/>
        </p:nvSpPr>
        <p:spPr>
          <a:xfrm>
            <a:off x="2200275" y="3248025"/>
            <a:ext cx="685800" cy="3228975"/>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5286375" y="638175"/>
            <a:ext cx="4371975" cy="1200329"/>
          </a:xfrm>
          <a:prstGeom prst="rect">
            <a:avLst/>
          </a:prstGeom>
          <a:solidFill>
            <a:srgbClr val="0070C0"/>
          </a:solidFill>
        </p:spPr>
        <p:txBody>
          <a:bodyPr wrap="square" rtlCol="0">
            <a:spAutoFit/>
          </a:bodyPr>
          <a:lstStyle/>
          <a:p>
            <a:r>
              <a:rPr lang="en-US" dirty="0" smtClean="0">
                <a:solidFill>
                  <a:schemeClr val="bg1"/>
                </a:solidFill>
              </a:rPr>
              <a:t>Evaluation/Feedback time </a:t>
            </a:r>
            <a:r>
              <a:rPr lang="en-US" u="sng" dirty="0" smtClean="0">
                <a:solidFill>
                  <a:schemeClr val="bg1"/>
                </a:solidFill>
              </a:rPr>
              <a:t>per course/section</a:t>
            </a:r>
            <a:r>
              <a:rPr lang="en-US" dirty="0" smtClean="0">
                <a:solidFill>
                  <a:schemeClr val="bg1"/>
                </a:solidFill>
              </a:rPr>
              <a:t>:</a:t>
            </a:r>
          </a:p>
          <a:p>
            <a:endParaRPr lang="en-US" dirty="0">
              <a:solidFill>
                <a:schemeClr val="bg1"/>
              </a:solidFill>
            </a:endParaRPr>
          </a:p>
          <a:p>
            <a:r>
              <a:rPr lang="en-US" dirty="0" smtClean="0">
                <a:solidFill>
                  <a:schemeClr val="bg1"/>
                </a:solidFill>
              </a:rPr>
              <a:t>TCH X Class # X </a:t>
            </a:r>
            <a:r>
              <a:rPr lang="en-US" dirty="0" err="1" smtClean="0">
                <a:solidFill>
                  <a:schemeClr val="bg1"/>
                </a:solidFill>
              </a:rPr>
              <a:t>Eval</a:t>
            </a:r>
            <a:r>
              <a:rPr lang="en-US" dirty="0" smtClean="0">
                <a:solidFill>
                  <a:schemeClr val="bg1"/>
                </a:solidFill>
              </a:rPr>
              <a:t> factor</a:t>
            </a:r>
            <a:endParaRPr lang="en-CA" dirty="0">
              <a:solidFill>
                <a:schemeClr val="bg1"/>
              </a:solidFill>
            </a:endParaRPr>
          </a:p>
        </p:txBody>
      </p:sp>
      <p:cxnSp>
        <p:nvCxnSpPr>
          <p:cNvPr id="7" name="Straight Arrow Connector 6"/>
          <p:cNvCxnSpPr/>
          <p:nvPr/>
        </p:nvCxnSpPr>
        <p:spPr>
          <a:xfrm>
            <a:off x="6915150" y="2028825"/>
            <a:ext cx="33336" cy="121920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5381624" y="3248025"/>
            <a:ext cx="685800" cy="3228975"/>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p:nvSpPr>
        <p:spPr>
          <a:xfrm>
            <a:off x="7429499" y="3467099"/>
            <a:ext cx="657225" cy="2914650"/>
          </a:xfrm>
          <a:prstGeom prst="rect">
            <a:avLst/>
          </a:prstGeom>
          <a:solidFill>
            <a:srgbClr val="F4EF11">
              <a:alpha val="4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276103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dirty="0" smtClean="0"/>
              <a:t>workload factors</a:t>
            </a:r>
            <a:endParaRPr lang="en-CA" sz="7200" dirty="0"/>
          </a:p>
        </p:txBody>
      </p:sp>
      <p:sp>
        <p:nvSpPr>
          <p:cNvPr id="3" name="Content Placeholder 2"/>
          <p:cNvSpPr>
            <a:spLocks noGrp="1"/>
          </p:cNvSpPr>
          <p:nvPr>
            <p:ph idx="1"/>
          </p:nvPr>
        </p:nvSpPr>
        <p:spPr/>
        <p:txBody>
          <a:bodyPr/>
          <a:lstStyle/>
          <a:p>
            <a:r>
              <a:rPr lang="en-CA" sz="2800" dirty="0" smtClean="0"/>
              <a:t>(</a:t>
            </a:r>
            <a:r>
              <a:rPr lang="en-CA" sz="2800" dirty="0" err="1"/>
              <a:t>i</a:t>
            </a:r>
            <a:r>
              <a:rPr lang="en-CA" sz="2800" dirty="0"/>
              <a:t>) teaching contact hours </a:t>
            </a:r>
          </a:p>
          <a:p>
            <a:r>
              <a:rPr lang="en-CA" sz="2800" dirty="0"/>
              <a:t>(ii) attributed hours for preparation </a:t>
            </a:r>
          </a:p>
          <a:p>
            <a:r>
              <a:rPr lang="en-CA" sz="2800" dirty="0" smtClean="0"/>
              <a:t>(</a:t>
            </a:r>
            <a:r>
              <a:rPr lang="en-CA" sz="2800" dirty="0"/>
              <a:t>iii) attributed hours for evaluation and feedback </a:t>
            </a:r>
          </a:p>
          <a:p>
            <a:r>
              <a:rPr lang="en-CA" sz="2800" dirty="0" smtClean="0">
                <a:solidFill>
                  <a:srgbClr val="0070C0"/>
                </a:solidFill>
              </a:rPr>
              <a:t>(</a:t>
            </a:r>
            <a:r>
              <a:rPr lang="en-CA" sz="2800" dirty="0">
                <a:solidFill>
                  <a:srgbClr val="0070C0"/>
                </a:solidFill>
              </a:rPr>
              <a:t>iv) attributed hours for complementary functions </a:t>
            </a:r>
          </a:p>
          <a:p>
            <a:endParaRPr lang="en-CA" dirty="0"/>
          </a:p>
        </p:txBody>
      </p:sp>
    </p:spTree>
    <p:extLst>
      <p:ext uri="{BB962C8B-B14F-4D97-AF65-F5344CB8AC3E}">
        <p14:creationId xmlns:p14="http://schemas.microsoft.com/office/powerpoint/2010/main" val="3778735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75294" y="0"/>
            <a:ext cx="9692640" cy="13255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7200" kern="1200" spc="-50" baseline="0">
                <a:solidFill>
                  <a:schemeClr val="tx1"/>
                </a:solidFill>
                <a:latin typeface="+mj-lt"/>
                <a:ea typeface="+mj-ea"/>
                <a:cs typeface="+mj-cs"/>
              </a:defRPr>
            </a:lvl1pPr>
          </a:lstStyle>
          <a:p>
            <a:r>
              <a:rPr lang="en-US" dirty="0" smtClean="0"/>
              <a:t>Article 11 - Workload</a:t>
            </a:r>
            <a:endParaRPr lang="en-CA" dirty="0"/>
          </a:p>
        </p:txBody>
      </p:sp>
      <p:sp>
        <p:nvSpPr>
          <p:cNvPr id="5" name="Subtitle 4"/>
          <p:cNvSpPr>
            <a:spLocks noGrp="1"/>
          </p:cNvSpPr>
          <p:nvPr>
            <p:ph type="subTitle" idx="1"/>
          </p:nvPr>
        </p:nvSpPr>
        <p:spPr>
          <a:xfrm>
            <a:off x="812454" y="1595845"/>
            <a:ext cx="9418320" cy="3263538"/>
          </a:xfrm>
        </p:spPr>
        <p:txBody>
          <a:bodyPr/>
          <a:lstStyle/>
          <a:p>
            <a:r>
              <a:rPr lang="en-US" sz="2800" dirty="0" smtClean="0">
                <a:solidFill>
                  <a:srgbClr val="0070C0"/>
                </a:solidFill>
              </a:rPr>
              <a:t>11.01 – Workload assignment and limits, </a:t>
            </a:r>
            <a:r>
              <a:rPr lang="en-US" sz="2800" dirty="0">
                <a:solidFill>
                  <a:srgbClr val="0070C0"/>
                </a:solidFill>
              </a:rPr>
              <a:t>Standard </a:t>
            </a:r>
            <a:r>
              <a:rPr lang="en-US" sz="2800" dirty="0" smtClean="0">
                <a:solidFill>
                  <a:srgbClr val="0070C0"/>
                </a:solidFill>
              </a:rPr>
              <a:t>Workload </a:t>
            </a:r>
            <a:r>
              <a:rPr lang="en-US" sz="2800" dirty="0">
                <a:solidFill>
                  <a:srgbClr val="0070C0"/>
                </a:solidFill>
              </a:rPr>
              <a:t>Form (SWF</a:t>
            </a:r>
            <a:r>
              <a:rPr lang="en-US" sz="2800" dirty="0" smtClean="0">
                <a:solidFill>
                  <a:srgbClr val="0070C0"/>
                </a:solidFill>
              </a:rPr>
              <a:t>), professional development</a:t>
            </a:r>
          </a:p>
          <a:p>
            <a:r>
              <a:rPr lang="en-US" dirty="0" smtClean="0"/>
              <a:t>11.02 – Workload dispute resolution</a:t>
            </a:r>
          </a:p>
          <a:p>
            <a:r>
              <a:rPr lang="en-US" dirty="0" smtClean="0"/>
              <a:t>11.08 – Non-teaching periods</a:t>
            </a:r>
          </a:p>
          <a:p>
            <a:r>
              <a:rPr lang="en-US" dirty="0" smtClean="0"/>
              <a:t>11.09 – Modified Workload Agreements</a:t>
            </a:r>
          </a:p>
          <a:p>
            <a:endParaRPr lang="en-US" dirty="0" smtClean="0"/>
          </a:p>
          <a:p>
            <a:endParaRPr lang="en-US" dirty="0" smtClean="0"/>
          </a:p>
          <a:p>
            <a:pPr marL="342900" indent="-342900">
              <a:buFont typeface="Arial" panose="020B0604020202020204" pitchFamily="34" charset="0"/>
              <a:buChar char="•"/>
            </a:pPr>
            <a:endParaRPr lang="en-CA" dirty="0"/>
          </a:p>
        </p:txBody>
      </p:sp>
    </p:spTree>
    <p:extLst>
      <p:ext uri="{BB962C8B-B14F-4D97-AF65-F5344CB8AC3E}">
        <p14:creationId xmlns:p14="http://schemas.microsoft.com/office/powerpoint/2010/main" val="10238730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b="1" dirty="0" smtClean="0"/>
              <a:t>comp functions</a:t>
            </a:r>
            <a:endParaRPr lang="en-CA" sz="7200" b="1" dirty="0"/>
          </a:p>
        </p:txBody>
      </p:sp>
      <p:sp>
        <p:nvSpPr>
          <p:cNvPr id="3" name="Content Placeholder 2"/>
          <p:cNvSpPr>
            <a:spLocks noGrp="1"/>
          </p:cNvSpPr>
          <p:nvPr>
            <p:ph idx="1"/>
          </p:nvPr>
        </p:nvSpPr>
        <p:spPr/>
        <p:txBody>
          <a:bodyPr>
            <a:normAutofit/>
          </a:bodyPr>
          <a:lstStyle/>
          <a:p>
            <a:r>
              <a:rPr lang="en-CA" b="1" dirty="0"/>
              <a:t>11.01 F 1 </a:t>
            </a:r>
            <a:r>
              <a:rPr lang="en-CA" dirty="0"/>
              <a:t>Complementary functions </a:t>
            </a:r>
            <a:r>
              <a:rPr lang="en-CA" sz="2800" dirty="0">
                <a:solidFill>
                  <a:srgbClr val="0070C0"/>
                </a:solidFill>
              </a:rPr>
              <a:t>appropriate to the professional role of the teacher</a:t>
            </a:r>
            <a:r>
              <a:rPr lang="en-CA" dirty="0"/>
              <a:t> may be assigned to a teacher by the College. Hours for such functions shall be </a:t>
            </a:r>
            <a:r>
              <a:rPr lang="en-CA" sz="2800" dirty="0">
                <a:solidFill>
                  <a:srgbClr val="0070C0"/>
                </a:solidFill>
              </a:rPr>
              <a:t>attributed on an hour for hour basis. </a:t>
            </a:r>
            <a:r>
              <a:rPr lang="en-CA" dirty="0"/>
              <a:t>	</a:t>
            </a:r>
          </a:p>
          <a:p>
            <a:pPr marL="0" indent="0">
              <a:buNone/>
            </a:pPr>
            <a:endParaRPr lang="en-CA" sz="3600" dirty="0"/>
          </a:p>
        </p:txBody>
      </p:sp>
    </p:spTree>
    <p:extLst>
      <p:ext uri="{BB962C8B-B14F-4D97-AF65-F5344CB8AC3E}">
        <p14:creationId xmlns:p14="http://schemas.microsoft.com/office/powerpoint/2010/main" val="18906313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b="1" dirty="0" smtClean="0"/>
              <a:t>comp functions</a:t>
            </a:r>
            <a:endParaRPr lang="en-CA" sz="7200" b="1" dirty="0"/>
          </a:p>
        </p:txBody>
      </p:sp>
      <p:sp>
        <p:nvSpPr>
          <p:cNvPr id="3" name="Content Placeholder 2"/>
          <p:cNvSpPr>
            <a:spLocks noGrp="1"/>
          </p:cNvSpPr>
          <p:nvPr>
            <p:ph idx="1"/>
          </p:nvPr>
        </p:nvSpPr>
        <p:spPr/>
        <p:txBody>
          <a:bodyPr>
            <a:normAutofit/>
          </a:bodyPr>
          <a:lstStyle/>
          <a:p>
            <a:pPr marL="0" indent="0">
              <a:buNone/>
            </a:pPr>
            <a:r>
              <a:rPr lang="en-CA" b="1" dirty="0"/>
              <a:t>11.01 F 1 </a:t>
            </a:r>
            <a:r>
              <a:rPr lang="en-CA" b="1" dirty="0" smtClean="0"/>
              <a:t>(</a:t>
            </a:r>
            <a:r>
              <a:rPr lang="en-CA" b="1" dirty="0" err="1" smtClean="0"/>
              <a:t>cont</a:t>
            </a:r>
            <a:r>
              <a:rPr lang="en-CA" b="1" dirty="0" smtClean="0"/>
              <a:t>)</a:t>
            </a:r>
          </a:p>
          <a:p>
            <a:pPr marL="0" indent="0">
              <a:buNone/>
            </a:pPr>
            <a:r>
              <a:rPr lang="en-CA" dirty="0" smtClean="0"/>
              <a:t>An </a:t>
            </a:r>
            <a:r>
              <a:rPr lang="en-CA" dirty="0"/>
              <a:t>allowance of a </a:t>
            </a:r>
            <a:r>
              <a:rPr lang="en-CA" sz="2800" dirty="0">
                <a:solidFill>
                  <a:srgbClr val="0070C0"/>
                </a:solidFill>
              </a:rPr>
              <a:t>minimum of six hours</a:t>
            </a:r>
            <a:r>
              <a:rPr lang="en-CA" dirty="0"/>
              <a:t> of the 44 hour maximum weekly total workload shall be attributed as follows: </a:t>
            </a:r>
          </a:p>
          <a:p>
            <a:r>
              <a:rPr lang="en-CA" dirty="0">
                <a:solidFill>
                  <a:srgbClr val="0070C0"/>
                </a:solidFill>
              </a:rPr>
              <a:t>four hours </a:t>
            </a:r>
            <a:r>
              <a:rPr lang="en-CA" dirty="0"/>
              <a:t>for routine </a:t>
            </a:r>
            <a:r>
              <a:rPr lang="en-CA" dirty="0">
                <a:solidFill>
                  <a:srgbClr val="0070C0"/>
                </a:solidFill>
              </a:rPr>
              <a:t>out-of-class assistance</a:t>
            </a:r>
            <a:r>
              <a:rPr lang="en-CA" dirty="0"/>
              <a:t> to individual students </a:t>
            </a:r>
          </a:p>
          <a:p>
            <a:r>
              <a:rPr lang="en-CA" dirty="0">
                <a:solidFill>
                  <a:srgbClr val="0070C0"/>
                </a:solidFill>
              </a:rPr>
              <a:t>two hours </a:t>
            </a:r>
            <a:r>
              <a:rPr lang="en-CA" dirty="0"/>
              <a:t>for normal </a:t>
            </a:r>
            <a:r>
              <a:rPr lang="en-CA" dirty="0">
                <a:solidFill>
                  <a:srgbClr val="0070C0"/>
                </a:solidFill>
              </a:rPr>
              <a:t>administrative tasks</a:t>
            </a:r>
            <a:r>
              <a:rPr lang="en-CA" dirty="0"/>
              <a:t>. 	</a:t>
            </a:r>
          </a:p>
          <a:p>
            <a:pPr marL="0" indent="0">
              <a:buNone/>
            </a:pPr>
            <a:endParaRPr lang="en-CA" sz="3600" dirty="0"/>
          </a:p>
        </p:txBody>
      </p:sp>
    </p:spTree>
    <p:extLst>
      <p:ext uri="{BB962C8B-B14F-4D97-AF65-F5344CB8AC3E}">
        <p14:creationId xmlns:p14="http://schemas.microsoft.com/office/powerpoint/2010/main" val="342494978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b="1" dirty="0" smtClean="0"/>
              <a:t>comp functions</a:t>
            </a:r>
            <a:endParaRPr lang="en-CA" sz="7200" b="1" dirty="0"/>
          </a:p>
        </p:txBody>
      </p:sp>
      <p:sp>
        <p:nvSpPr>
          <p:cNvPr id="3" name="Content Placeholder 2"/>
          <p:cNvSpPr>
            <a:spLocks noGrp="1"/>
          </p:cNvSpPr>
          <p:nvPr>
            <p:ph idx="1"/>
          </p:nvPr>
        </p:nvSpPr>
        <p:spPr/>
        <p:txBody>
          <a:bodyPr>
            <a:normAutofit/>
          </a:bodyPr>
          <a:lstStyle/>
          <a:p>
            <a:pPr marL="0" indent="0">
              <a:buNone/>
            </a:pPr>
            <a:r>
              <a:rPr lang="en-CA" b="1" dirty="0"/>
              <a:t>11.01 F 1 </a:t>
            </a:r>
            <a:r>
              <a:rPr lang="en-CA" b="1" dirty="0" smtClean="0"/>
              <a:t>(</a:t>
            </a:r>
            <a:r>
              <a:rPr lang="en-CA" b="1" dirty="0" err="1" smtClean="0"/>
              <a:t>cont</a:t>
            </a:r>
            <a:r>
              <a:rPr lang="en-CA" b="1" dirty="0" smtClean="0"/>
              <a:t>)</a:t>
            </a:r>
          </a:p>
          <a:p>
            <a:pPr marL="0" indent="0">
              <a:buNone/>
            </a:pPr>
            <a:r>
              <a:rPr lang="en-CA" dirty="0" smtClean="0"/>
              <a:t>An </a:t>
            </a:r>
            <a:r>
              <a:rPr lang="en-CA" dirty="0"/>
              <a:t>allowance of a </a:t>
            </a:r>
            <a:r>
              <a:rPr lang="en-CA" sz="2800" dirty="0">
                <a:solidFill>
                  <a:srgbClr val="0070C0"/>
                </a:solidFill>
              </a:rPr>
              <a:t>minimum of six hours</a:t>
            </a:r>
            <a:r>
              <a:rPr lang="en-CA" dirty="0"/>
              <a:t> of the 44 hour maximum weekly total workload shall be attributed as follows: </a:t>
            </a:r>
          </a:p>
          <a:p>
            <a:r>
              <a:rPr lang="en-CA" dirty="0">
                <a:solidFill>
                  <a:srgbClr val="0070C0"/>
                </a:solidFill>
              </a:rPr>
              <a:t>four hours </a:t>
            </a:r>
            <a:r>
              <a:rPr lang="en-CA" dirty="0"/>
              <a:t>for </a:t>
            </a:r>
            <a:r>
              <a:rPr lang="en-CA" sz="2800" dirty="0"/>
              <a:t>routine</a:t>
            </a:r>
            <a:r>
              <a:rPr lang="en-CA" dirty="0"/>
              <a:t> </a:t>
            </a:r>
            <a:r>
              <a:rPr lang="en-CA" dirty="0">
                <a:solidFill>
                  <a:srgbClr val="0070C0"/>
                </a:solidFill>
              </a:rPr>
              <a:t>out-of-class assistance</a:t>
            </a:r>
            <a:r>
              <a:rPr lang="en-CA" dirty="0"/>
              <a:t> to individual students </a:t>
            </a:r>
          </a:p>
          <a:p>
            <a:r>
              <a:rPr lang="en-CA" dirty="0">
                <a:solidFill>
                  <a:srgbClr val="0070C0"/>
                </a:solidFill>
              </a:rPr>
              <a:t>two hours </a:t>
            </a:r>
            <a:r>
              <a:rPr lang="en-CA" dirty="0"/>
              <a:t>for </a:t>
            </a:r>
            <a:r>
              <a:rPr lang="en-CA" sz="2800" dirty="0"/>
              <a:t>normal</a:t>
            </a:r>
            <a:r>
              <a:rPr lang="en-CA" dirty="0"/>
              <a:t> </a:t>
            </a:r>
            <a:r>
              <a:rPr lang="en-CA" dirty="0">
                <a:solidFill>
                  <a:srgbClr val="0070C0"/>
                </a:solidFill>
              </a:rPr>
              <a:t>administrative tasks</a:t>
            </a:r>
            <a:r>
              <a:rPr lang="en-CA" dirty="0"/>
              <a:t>. 	</a:t>
            </a:r>
          </a:p>
          <a:p>
            <a:pPr marL="0" indent="0">
              <a:buNone/>
            </a:pPr>
            <a:endParaRPr lang="en-CA" sz="3600" dirty="0"/>
          </a:p>
        </p:txBody>
      </p:sp>
    </p:spTree>
    <p:extLst>
      <p:ext uri="{BB962C8B-B14F-4D97-AF65-F5344CB8AC3E}">
        <p14:creationId xmlns:p14="http://schemas.microsoft.com/office/powerpoint/2010/main" val="32254970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b="1" dirty="0" smtClean="0"/>
              <a:t>comp functions</a:t>
            </a:r>
            <a:endParaRPr lang="en-CA" sz="7200" b="1" dirty="0"/>
          </a:p>
        </p:txBody>
      </p:sp>
      <p:sp>
        <p:nvSpPr>
          <p:cNvPr id="3" name="Content Placeholder 2"/>
          <p:cNvSpPr>
            <a:spLocks noGrp="1"/>
          </p:cNvSpPr>
          <p:nvPr>
            <p:ph idx="1"/>
          </p:nvPr>
        </p:nvSpPr>
        <p:spPr/>
        <p:txBody>
          <a:bodyPr>
            <a:normAutofit/>
          </a:bodyPr>
          <a:lstStyle/>
          <a:p>
            <a:pPr marL="0" indent="0">
              <a:buNone/>
            </a:pPr>
            <a:r>
              <a:rPr lang="en-CA" b="1" dirty="0"/>
              <a:t>11.01 F 1 </a:t>
            </a:r>
            <a:r>
              <a:rPr lang="en-CA" b="1" dirty="0" smtClean="0"/>
              <a:t>(</a:t>
            </a:r>
            <a:r>
              <a:rPr lang="en-CA" b="1" dirty="0" err="1" smtClean="0"/>
              <a:t>cont</a:t>
            </a:r>
            <a:r>
              <a:rPr lang="en-CA" b="1" dirty="0" smtClean="0"/>
              <a:t>)</a:t>
            </a:r>
          </a:p>
          <a:p>
            <a:pPr marL="0" indent="0">
              <a:buNone/>
            </a:pPr>
            <a:r>
              <a:rPr lang="en-CA" dirty="0" smtClean="0"/>
              <a:t>An </a:t>
            </a:r>
            <a:r>
              <a:rPr lang="en-CA" dirty="0"/>
              <a:t>allowance of a </a:t>
            </a:r>
            <a:r>
              <a:rPr lang="en-CA" sz="2800" dirty="0">
                <a:solidFill>
                  <a:srgbClr val="0070C0"/>
                </a:solidFill>
              </a:rPr>
              <a:t>minimum of six hours</a:t>
            </a:r>
            <a:r>
              <a:rPr lang="en-CA" dirty="0"/>
              <a:t> of the 44 hour maximum weekly total workload shall be attributed as follows: </a:t>
            </a:r>
          </a:p>
          <a:p>
            <a:r>
              <a:rPr lang="en-CA" dirty="0">
                <a:solidFill>
                  <a:srgbClr val="0070C0"/>
                </a:solidFill>
              </a:rPr>
              <a:t>four hours </a:t>
            </a:r>
            <a:r>
              <a:rPr lang="en-CA" dirty="0"/>
              <a:t>for </a:t>
            </a:r>
            <a:r>
              <a:rPr lang="en-CA" sz="2800" dirty="0"/>
              <a:t>routine</a:t>
            </a:r>
            <a:r>
              <a:rPr lang="en-CA" dirty="0"/>
              <a:t> </a:t>
            </a:r>
            <a:r>
              <a:rPr lang="en-CA" dirty="0">
                <a:solidFill>
                  <a:srgbClr val="0070C0"/>
                </a:solidFill>
              </a:rPr>
              <a:t>out-of-class assistance</a:t>
            </a:r>
            <a:r>
              <a:rPr lang="en-CA" dirty="0"/>
              <a:t> to individual students </a:t>
            </a:r>
          </a:p>
          <a:p>
            <a:r>
              <a:rPr lang="en-CA" dirty="0">
                <a:solidFill>
                  <a:srgbClr val="0070C0"/>
                </a:solidFill>
              </a:rPr>
              <a:t>two hours </a:t>
            </a:r>
            <a:r>
              <a:rPr lang="en-CA" dirty="0"/>
              <a:t>for </a:t>
            </a:r>
            <a:r>
              <a:rPr lang="en-CA" sz="2800" dirty="0"/>
              <a:t>normal</a:t>
            </a:r>
            <a:r>
              <a:rPr lang="en-CA" dirty="0"/>
              <a:t> </a:t>
            </a:r>
            <a:r>
              <a:rPr lang="en-CA" dirty="0">
                <a:solidFill>
                  <a:srgbClr val="0070C0"/>
                </a:solidFill>
              </a:rPr>
              <a:t>administrative tasks</a:t>
            </a:r>
            <a:r>
              <a:rPr lang="en-CA" dirty="0"/>
              <a:t>. 	</a:t>
            </a:r>
          </a:p>
          <a:p>
            <a:pPr marL="0" indent="0">
              <a:buNone/>
            </a:pPr>
            <a:endParaRPr lang="en-CA" sz="3600" dirty="0"/>
          </a:p>
        </p:txBody>
      </p:sp>
    </p:spTree>
    <p:extLst>
      <p:ext uri="{BB962C8B-B14F-4D97-AF65-F5344CB8AC3E}">
        <p14:creationId xmlns:p14="http://schemas.microsoft.com/office/powerpoint/2010/main" val="6413052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b="1" dirty="0" smtClean="0"/>
              <a:t>comp functions</a:t>
            </a:r>
            <a:endParaRPr lang="en-CA" sz="7200" b="1" dirty="0"/>
          </a:p>
        </p:txBody>
      </p:sp>
      <p:sp>
        <p:nvSpPr>
          <p:cNvPr id="3" name="Content Placeholder 2"/>
          <p:cNvSpPr>
            <a:spLocks noGrp="1"/>
          </p:cNvSpPr>
          <p:nvPr>
            <p:ph idx="1"/>
          </p:nvPr>
        </p:nvSpPr>
        <p:spPr/>
        <p:txBody>
          <a:bodyPr>
            <a:normAutofit fontScale="92500" lnSpcReduction="10000"/>
          </a:bodyPr>
          <a:lstStyle/>
          <a:p>
            <a:pPr marL="0" indent="0">
              <a:buNone/>
            </a:pPr>
            <a:r>
              <a:rPr lang="en-US" sz="3600" dirty="0" smtClean="0"/>
              <a:t>Assigned complementary functions can include:</a:t>
            </a:r>
          </a:p>
          <a:p>
            <a:r>
              <a:rPr lang="en-CA" dirty="0" smtClean="0"/>
              <a:t>Attending </a:t>
            </a:r>
            <a:r>
              <a:rPr lang="en-CA" dirty="0"/>
              <a:t>regular </a:t>
            </a:r>
            <a:r>
              <a:rPr lang="en-CA" dirty="0" smtClean="0"/>
              <a:t>meetings</a:t>
            </a:r>
          </a:p>
          <a:p>
            <a:r>
              <a:rPr lang="en-CA" dirty="0" smtClean="0"/>
              <a:t>Working </a:t>
            </a:r>
            <a:r>
              <a:rPr lang="en-CA" dirty="0"/>
              <a:t>on </a:t>
            </a:r>
            <a:r>
              <a:rPr lang="en-CA" dirty="0" smtClean="0"/>
              <a:t>committees</a:t>
            </a:r>
          </a:p>
          <a:p>
            <a:r>
              <a:rPr lang="en-CA" dirty="0" smtClean="0"/>
              <a:t>Doing </a:t>
            </a:r>
            <a:r>
              <a:rPr lang="en-CA" dirty="0"/>
              <a:t>curriculum development, </a:t>
            </a:r>
            <a:endParaRPr lang="en-CA" dirty="0" smtClean="0"/>
          </a:p>
          <a:p>
            <a:r>
              <a:rPr lang="en-CA" dirty="0" smtClean="0"/>
              <a:t>Coordinator duties</a:t>
            </a:r>
          </a:p>
          <a:p>
            <a:r>
              <a:rPr lang="en-CA" dirty="0" smtClean="0"/>
              <a:t>Specialized </a:t>
            </a:r>
            <a:r>
              <a:rPr lang="en-CA" dirty="0"/>
              <a:t>tasks like setting up a lab or working with special-needs students. </a:t>
            </a:r>
            <a:endParaRPr lang="en-CA" dirty="0" smtClean="0"/>
          </a:p>
          <a:p>
            <a:pPr marL="0" indent="0" algn="ctr">
              <a:buNone/>
            </a:pPr>
            <a:r>
              <a:rPr lang="en-CA" sz="2400" dirty="0" smtClean="0">
                <a:solidFill>
                  <a:srgbClr val="0070C0"/>
                </a:solidFill>
              </a:rPr>
              <a:t>If </a:t>
            </a:r>
            <a:r>
              <a:rPr lang="en-CA" sz="2400" dirty="0">
                <a:solidFill>
                  <a:srgbClr val="0070C0"/>
                </a:solidFill>
              </a:rPr>
              <a:t>your supervisor </a:t>
            </a:r>
            <a:r>
              <a:rPr lang="en-CA" sz="2400" dirty="0" smtClean="0">
                <a:solidFill>
                  <a:srgbClr val="0070C0"/>
                </a:solidFill>
              </a:rPr>
              <a:t>directs </a:t>
            </a:r>
            <a:r>
              <a:rPr lang="en-CA" sz="2400" dirty="0">
                <a:solidFill>
                  <a:srgbClr val="0070C0"/>
                </a:solidFill>
              </a:rPr>
              <a:t>you to do </a:t>
            </a:r>
            <a:r>
              <a:rPr lang="en-CA" sz="2400" dirty="0" smtClean="0">
                <a:solidFill>
                  <a:srgbClr val="0070C0"/>
                </a:solidFill>
              </a:rPr>
              <a:t>something outside the routine/normal functions that result from your assigned courses, </a:t>
            </a:r>
            <a:r>
              <a:rPr lang="en-CA" sz="2400" dirty="0">
                <a:solidFill>
                  <a:srgbClr val="0070C0"/>
                </a:solidFill>
              </a:rPr>
              <a:t>it </a:t>
            </a:r>
            <a:r>
              <a:rPr lang="en-CA" sz="2400" dirty="0" smtClean="0">
                <a:solidFill>
                  <a:srgbClr val="0070C0"/>
                </a:solidFill>
              </a:rPr>
              <a:t>should </a:t>
            </a:r>
            <a:r>
              <a:rPr lang="en-CA" sz="2400" dirty="0">
                <a:solidFill>
                  <a:srgbClr val="0070C0"/>
                </a:solidFill>
              </a:rPr>
              <a:t>be recorded on your SWF.</a:t>
            </a:r>
          </a:p>
        </p:txBody>
      </p:sp>
    </p:spTree>
    <p:extLst>
      <p:ext uri="{BB962C8B-B14F-4D97-AF65-F5344CB8AC3E}">
        <p14:creationId xmlns:p14="http://schemas.microsoft.com/office/powerpoint/2010/main" val="78200231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200" dirty="0" smtClean="0"/>
              <a:t>comp functions checklist</a:t>
            </a:r>
            <a:endParaRPr lang="en-CA" sz="7200" dirty="0"/>
          </a:p>
        </p:txBody>
      </p:sp>
      <p:sp>
        <p:nvSpPr>
          <p:cNvPr id="3" name="Content Placeholder 2"/>
          <p:cNvSpPr>
            <a:spLocks noGrp="1"/>
          </p:cNvSpPr>
          <p:nvPr>
            <p:ph idx="1"/>
          </p:nvPr>
        </p:nvSpPr>
        <p:spPr/>
        <p:txBody>
          <a:bodyPr>
            <a:normAutofit/>
          </a:bodyPr>
          <a:lstStyle/>
          <a:p>
            <a:r>
              <a:rPr lang="en-US" sz="2000" b="1" dirty="0" smtClean="0"/>
              <a:t>Ensure that all assigned work is attributed on the SWF with a reasonable number of hours (hours may be averaged over the duration of the SWF)</a:t>
            </a:r>
          </a:p>
          <a:p>
            <a:r>
              <a:rPr lang="en-US" sz="2000" b="1" dirty="0" smtClean="0"/>
              <a:t>Assignment of new work during the semester </a:t>
            </a:r>
            <a:r>
              <a:rPr lang="en-US" sz="2000" b="1" dirty="0" smtClean="0">
                <a:solidFill>
                  <a:srgbClr val="0070C0"/>
                </a:solidFill>
              </a:rPr>
              <a:t>should result in a revised SWF</a:t>
            </a:r>
          </a:p>
          <a:p>
            <a:r>
              <a:rPr lang="en-US" sz="2000" b="1" u="sng" dirty="0" smtClean="0"/>
              <a:t>Example:</a:t>
            </a:r>
          </a:p>
          <a:p>
            <a:pPr lvl="1"/>
            <a:r>
              <a:rPr lang="en-US" sz="2000" b="1" dirty="0" smtClean="0"/>
              <a:t>“we want you to be part of a new committee that will meet once or twice a month”  </a:t>
            </a:r>
          </a:p>
          <a:p>
            <a:pPr lvl="2"/>
            <a:r>
              <a:rPr lang="en-US" sz="1800" b="1" dirty="0" smtClean="0"/>
              <a:t>this is new work that is not part of the </a:t>
            </a:r>
            <a:r>
              <a:rPr lang="en-US" sz="1800" b="1" spc="10" dirty="0">
                <a:solidFill>
                  <a:schemeClr val="tx1"/>
                </a:solidFill>
              </a:rPr>
              <a:t>routine/normal</a:t>
            </a:r>
            <a:r>
              <a:rPr lang="en-US" sz="1800" b="1" dirty="0" smtClean="0"/>
              <a:t> work done in relation to your teaching assignments</a:t>
            </a:r>
          </a:p>
          <a:p>
            <a:pPr lvl="2"/>
            <a:r>
              <a:rPr lang="en-US" sz="1800" b="1" dirty="0" smtClean="0"/>
              <a:t>A new SWF should be issued that lists the time required by this new work under comp functions</a:t>
            </a:r>
          </a:p>
        </p:txBody>
      </p:sp>
    </p:spTree>
    <p:extLst>
      <p:ext uri="{BB962C8B-B14F-4D97-AF65-F5344CB8AC3E}">
        <p14:creationId xmlns:p14="http://schemas.microsoft.com/office/powerpoint/2010/main" val="199836483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921" y="95250"/>
            <a:ext cx="10551503" cy="6723844"/>
          </a:xfrm>
        </p:spPr>
      </p:pic>
      <p:sp>
        <p:nvSpPr>
          <p:cNvPr id="2" name="Rounded Rectangle 1"/>
          <p:cNvSpPr/>
          <p:nvPr/>
        </p:nvSpPr>
        <p:spPr>
          <a:xfrm>
            <a:off x="8801100" y="3181350"/>
            <a:ext cx="1543050" cy="3228975"/>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5286375" y="638175"/>
            <a:ext cx="4371975" cy="1754326"/>
          </a:xfrm>
          <a:prstGeom prst="rect">
            <a:avLst/>
          </a:prstGeom>
          <a:solidFill>
            <a:srgbClr val="0070C0"/>
          </a:solidFill>
        </p:spPr>
        <p:txBody>
          <a:bodyPr wrap="square" rtlCol="0">
            <a:spAutoFit/>
          </a:bodyPr>
          <a:lstStyle/>
          <a:p>
            <a:r>
              <a:rPr lang="en-US" u="sng" dirty="0" smtClean="0">
                <a:solidFill>
                  <a:schemeClr val="bg1"/>
                </a:solidFill>
              </a:rPr>
              <a:t>Complementary Functions</a:t>
            </a:r>
          </a:p>
          <a:p>
            <a:endParaRPr lang="en-US" dirty="0">
              <a:solidFill>
                <a:schemeClr val="bg1"/>
              </a:solidFill>
            </a:endParaRPr>
          </a:p>
          <a:p>
            <a:r>
              <a:rPr lang="en-US" dirty="0" smtClean="0">
                <a:solidFill>
                  <a:schemeClr val="bg1"/>
                </a:solidFill>
              </a:rPr>
              <a:t>Minimum of 6 hours</a:t>
            </a:r>
          </a:p>
          <a:p>
            <a:endParaRPr lang="en-US" dirty="0">
              <a:solidFill>
                <a:schemeClr val="bg1"/>
              </a:solidFill>
            </a:endParaRPr>
          </a:p>
          <a:p>
            <a:pPr algn="r"/>
            <a:r>
              <a:rPr lang="en-US" dirty="0" smtClean="0">
                <a:solidFill>
                  <a:schemeClr val="bg1"/>
                </a:solidFill>
              </a:rPr>
              <a:t>Assigned Comp hours</a:t>
            </a:r>
          </a:p>
          <a:p>
            <a:pPr algn="r"/>
            <a:r>
              <a:rPr lang="en-US" dirty="0" smtClean="0">
                <a:solidFill>
                  <a:schemeClr val="bg1"/>
                </a:solidFill>
              </a:rPr>
              <a:t>(detailed on the 2</a:t>
            </a:r>
            <a:r>
              <a:rPr lang="en-US" baseline="30000" dirty="0" smtClean="0">
                <a:solidFill>
                  <a:schemeClr val="bg1"/>
                </a:solidFill>
              </a:rPr>
              <a:t>nd</a:t>
            </a:r>
            <a:r>
              <a:rPr lang="en-US" dirty="0" smtClean="0">
                <a:solidFill>
                  <a:schemeClr val="bg1"/>
                </a:solidFill>
              </a:rPr>
              <a:t> page)</a:t>
            </a:r>
            <a:endParaRPr lang="en-CA" dirty="0">
              <a:solidFill>
                <a:schemeClr val="bg1"/>
              </a:solidFill>
            </a:endParaRPr>
          </a:p>
        </p:txBody>
      </p:sp>
      <p:cxnSp>
        <p:nvCxnSpPr>
          <p:cNvPr id="7" name="Straight Arrow Connector 6"/>
          <p:cNvCxnSpPr/>
          <p:nvPr/>
        </p:nvCxnSpPr>
        <p:spPr>
          <a:xfrm>
            <a:off x="5676900" y="1590675"/>
            <a:ext cx="3409950" cy="4586764"/>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8562976" y="2495550"/>
            <a:ext cx="1171574" cy="3681889"/>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240218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b="1" dirty="0" smtClean="0"/>
              <a:t>overtime?</a:t>
            </a:r>
            <a:endParaRPr lang="en-CA" sz="7200" b="1" dirty="0"/>
          </a:p>
        </p:txBody>
      </p:sp>
      <p:sp>
        <p:nvSpPr>
          <p:cNvPr id="3" name="Content Placeholder 2"/>
          <p:cNvSpPr>
            <a:spLocks noGrp="1"/>
          </p:cNvSpPr>
          <p:nvPr>
            <p:ph idx="1"/>
          </p:nvPr>
        </p:nvSpPr>
        <p:spPr>
          <a:xfrm>
            <a:off x="1261872" y="1691322"/>
            <a:ext cx="8595360" cy="4351337"/>
          </a:xfrm>
        </p:spPr>
        <p:txBody>
          <a:bodyPr>
            <a:normAutofit lnSpcReduction="10000"/>
          </a:bodyPr>
          <a:lstStyle/>
          <a:p>
            <a:pPr marL="0" indent="0">
              <a:buNone/>
            </a:pPr>
            <a:r>
              <a:rPr lang="en-CA" dirty="0" smtClean="0"/>
              <a:t>Faculty may exceed TCH limits by </a:t>
            </a:r>
            <a:r>
              <a:rPr lang="en-CA" dirty="0"/>
              <a:t>no more than one TCH / </a:t>
            </a:r>
            <a:r>
              <a:rPr lang="en-CA" dirty="0" smtClean="0"/>
              <a:t>week – max 19 TCH (21 non post-secondary)</a:t>
            </a:r>
            <a:endParaRPr lang="en-CA" dirty="0" smtClean="0"/>
          </a:p>
          <a:p>
            <a:pPr marL="0" indent="0">
              <a:buNone/>
            </a:pPr>
            <a:r>
              <a:rPr lang="en-CA" sz="3200" dirty="0" smtClean="0"/>
              <a:t> </a:t>
            </a:r>
            <a:r>
              <a:rPr lang="en-CA" sz="3200" dirty="0"/>
              <a:t>or </a:t>
            </a:r>
            <a:endParaRPr lang="en-CA" sz="3200" dirty="0" smtClean="0"/>
          </a:p>
          <a:p>
            <a:pPr marL="0" indent="0">
              <a:buNone/>
            </a:pPr>
            <a:r>
              <a:rPr lang="en-CA" dirty="0" smtClean="0"/>
              <a:t>three </a:t>
            </a:r>
            <a:r>
              <a:rPr lang="en-CA" dirty="0"/>
              <a:t>(3) total workload hours / </a:t>
            </a:r>
            <a:r>
              <a:rPr lang="en-CA" dirty="0" smtClean="0"/>
              <a:t>week</a:t>
            </a:r>
            <a:r>
              <a:rPr lang="en-CA" dirty="0"/>
              <a:t> </a:t>
            </a:r>
            <a:r>
              <a:rPr lang="en-CA" dirty="0" smtClean="0"/>
              <a:t>– max 47 total workload hours</a:t>
            </a:r>
            <a:endParaRPr lang="en-CA" dirty="0" smtClean="0"/>
          </a:p>
          <a:p>
            <a:pPr marL="0" indent="0">
              <a:buNone/>
            </a:pPr>
            <a:r>
              <a:rPr lang="en-CA" dirty="0" smtClean="0"/>
              <a:t>In </a:t>
            </a:r>
            <a:r>
              <a:rPr lang="en-CA" dirty="0"/>
              <a:t>other words, you may not be assigned more than 47 hours total workload / week </a:t>
            </a:r>
            <a:endParaRPr lang="en-CA" dirty="0" smtClean="0"/>
          </a:p>
          <a:p>
            <a:pPr marL="0" indent="0">
              <a:buNone/>
            </a:pPr>
            <a:r>
              <a:rPr lang="en-CA" dirty="0" smtClean="0"/>
              <a:t>Overtime </a:t>
            </a:r>
            <a:r>
              <a:rPr lang="en-CA" dirty="0"/>
              <a:t>is voluntary, not obligatory. [11.01J </a:t>
            </a:r>
            <a:r>
              <a:rPr lang="en-CA" dirty="0" smtClean="0"/>
              <a:t>1]</a:t>
            </a:r>
          </a:p>
          <a:p>
            <a:r>
              <a:rPr lang="en-CA" dirty="0" smtClean="0"/>
              <a:t>However, consent may not be ‘unreasonably’ withheld</a:t>
            </a:r>
            <a:r>
              <a:rPr lang="en-CA" dirty="0"/>
              <a:t>[11.01J </a:t>
            </a:r>
            <a:r>
              <a:rPr lang="en-CA" dirty="0" smtClean="0"/>
              <a:t>3]</a:t>
            </a:r>
            <a:endParaRPr lang="en-CA" dirty="0"/>
          </a:p>
          <a:p>
            <a:r>
              <a:rPr lang="en-CA" dirty="0"/>
              <a:t>The college cannot assign overtime to probationary professors under any circumstances</a:t>
            </a:r>
            <a:r>
              <a:rPr lang="en-CA" dirty="0" smtClean="0"/>
              <a:t>.</a:t>
            </a:r>
          </a:p>
          <a:p>
            <a:r>
              <a:rPr lang="en-US" dirty="0" smtClean="0"/>
              <a:t>Overtime is compensated at an hourly rate of 0.1% of your annual salary</a:t>
            </a:r>
            <a:endParaRPr lang="en-CA" dirty="0"/>
          </a:p>
          <a:p>
            <a:pPr marL="0" indent="0">
              <a:buNone/>
            </a:pPr>
            <a:endParaRPr lang="en-CA" sz="3600" dirty="0"/>
          </a:p>
        </p:txBody>
      </p:sp>
    </p:spTree>
    <p:extLst>
      <p:ext uri="{BB962C8B-B14F-4D97-AF65-F5344CB8AC3E}">
        <p14:creationId xmlns:p14="http://schemas.microsoft.com/office/powerpoint/2010/main" val="421488130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622" y="190500"/>
            <a:ext cx="9692640" cy="1247774"/>
          </a:xfrm>
        </p:spPr>
        <p:txBody>
          <a:bodyPr>
            <a:normAutofit/>
          </a:bodyPr>
          <a:lstStyle/>
          <a:p>
            <a:r>
              <a:rPr lang="en-US" sz="7200" b="1" dirty="0" smtClean="0"/>
              <a:t>accept or refer?</a:t>
            </a:r>
            <a:endParaRPr lang="en-CA" sz="7200" b="1"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4621" y="1508918"/>
            <a:ext cx="10520553" cy="5150271"/>
          </a:xfrm>
        </p:spPr>
      </p:pic>
    </p:spTree>
    <p:extLst>
      <p:ext uri="{BB962C8B-B14F-4D97-AF65-F5344CB8AC3E}">
        <p14:creationId xmlns:p14="http://schemas.microsoft.com/office/powerpoint/2010/main" val="165436840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7200" b="1" dirty="0" smtClean="0"/>
              <a:t>Questions…</a:t>
            </a:r>
            <a:endParaRPr lang="en-CA" sz="7200" b="1" dirty="0"/>
          </a:p>
        </p:txBody>
      </p:sp>
      <p:sp>
        <p:nvSpPr>
          <p:cNvPr id="3" name="Content Placeholder 2"/>
          <p:cNvSpPr>
            <a:spLocks noGrp="1"/>
          </p:cNvSpPr>
          <p:nvPr>
            <p:ph idx="1"/>
          </p:nvPr>
        </p:nvSpPr>
        <p:spPr>
          <a:xfrm>
            <a:off x="1436043" y="2022248"/>
            <a:ext cx="8595360" cy="4351337"/>
          </a:xfrm>
        </p:spPr>
        <p:txBody>
          <a:bodyPr>
            <a:normAutofit/>
          </a:bodyPr>
          <a:lstStyle/>
          <a:p>
            <a:r>
              <a:rPr lang="en-US" sz="3600" dirty="0" smtClean="0"/>
              <a:t>Talk to a Steward</a:t>
            </a:r>
          </a:p>
          <a:p>
            <a:r>
              <a:rPr lang="en-US" sz="3600" dirty="0" smtClean="0"/>
              <a:t>Read Article 11 </a:t>
            </a:r>
          </a:p>
          <a:p>
            <a:r>
              <a:rPr lang="en-US" sz="3600" dirty="0" smtClean="0"/>
              <a:t>Make use of the resources posted on our website: </a:t>
            </a:r>
            <a:r>
              <a:rPr lang="en-US" sz="3600" dirty="0" smtClean="0">
                <a:hlinkClick r:id="rId2"/>
              </a:rPr>
              <a:t>www.sixfivethree.ca</a:t>
            </a:r>
            <a:endParaRPr lang="en-US" sz="3600" dirty="0" smtClean="0"/>
          </a:p>
          <a:p>
            <a:endParaRPr lang="en-CA" sz="3600" dirty="0"/>
          </a:p>
        </p:txBody>
      </p:sp>
    </p:spTree>
    <p:extLst>
      <p:ext uri="{BB962C8B-B14F-4D97-AF65-F5344CB8AC3E}">
        <p14:creationId xmlns:p14="http://schemas.microsoft.com/office/powerpoint/2010/main" val="750719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4200" y="1325562"/>
            <a:ext cx="9334827" cy="4971665"/>
          </a:xfrm>
        </p:spPr>
        <p:txBody>
          <a:bodyPr>
            <a:normAutofit fontScale="92500"/>
          </a:bodyPr>
          <a:lstStyle/>
          <a:p>
            <a:pPr marL="342900" indent="-342900">
              <a:buFont typeface="Arial" panose="020B0604020202020204" pitchFamily="34" charset="0"/>
              <a:buChar char="•"/>
            </a:pPr>
            <a:r>
              <a:rPr lang="en-CA" dirty="0"/>
              <a:t>except by </a:t>
            </a:r>
            <a:r>
              <a:rPr lang="en-CA" dirty="0">
                <a:solidFill>
                  <a:srgbClr val="0070C0"/>
                </a:solidFill>
              </a:rPr>
              <a:t>voluntary</a:t>
            </a:r>
            <a:r>
              <a:rPr lang="en-CA" dirty="0"/>
              <a:t> </a:t>
            </a:r>
            <a:r>
              <a:rPr lang="en-CA" dirty="0" smtClean="0">
                <a:solidFill>
                  <a:srgbClr val="0070C0"/>
                </a:solidFill>
              </a:rPr>
              <a:t>agreement</a:t>
            </a:r>
            <a:r>
              <a:rPr lang="en-CA" dirty="0" smtClean="0"/>
              <a:t> (</a:t>
            </a:r>
            <a:r>
              <a:rPr lang="en-CA" b="1" dirty="0"/>
              <a:t>11.01 D 2 </a:t>
            </a:r>
            <a:r>
              <a:rPr lang="en-CA" b="1" dirty="0" smtClean="0"/>
              <a:t>)</a:t>
            </a:r>
            <a:endParaRPr lang="en-CA" dirty="0" smtClean="0"/>
          </a:p>
          <a:p>
            <a:pPr marL="342900" indent="-342900">
              <a:buFont typeface="Arial" panose="020B0604020202020204" pitchFamily="34" charset="0"/>
              <a:buChar char="•"/>
            </a:pPr>
            <a:r>
              <a:rPr lang="en-CA" dirty="0" smtClean="0"/>
              <a:t>the </a:t>
            </a:r>
            <a:r>
              <a:rPr lang="en-CA" dirty="0">
                <a:solidFill>
                  <a:srgbClr val="0070C0"/>
                </a:solidFill>
              </a:rPr>
              <a:t>teacher and the supervisor shall agree </a:t>
            </a:r>
            <a:r>
              <a:rPr lang="en-CA" dirty="0"/>
              <a:t>upon a proportionate attribution of hours. </a:t>
            </a:r>
            <a:r>
              <a:rPr lang="en-CA" dirty="0" smtClean="0"/>
              <a:t>(</a:t>
            </a:r>
            <a:r>
              <a:rPr lang="en-CA" b="1" dirty="0"/>
              <a:t>11.01 E 2 </a:t>
            </a:r>
            <a:r>
              <a:rPr lang="en-CA" b="1" dirty="0" smtClean="0"/>
              <a:t>)</a:t>
            </a:r>
            <a:endParaRPr lang="en-CA" dirty="0" smtClean="0"/>
          </a:p>
          <a:p>
            <a:pPr marL="342900" indent="-342900">
              <a:buFont typeface="Arial" panose="020B0604020202020204" pitchFamily="34" charset="0"/>
              <a:buChar char="•"/>
            </a:pPr>
            <a:r>
              <a:rPr lang="en-CA" dirty="0" smtClean="0"/>
              <a:t> </a:t>
            </a:r>
            <a:r>
              <a:rPr lang="en-CA" dirty="0">
                <a:solidFill>
                  <a:srgbClr val="0070C0"/>
                </a:solidFill>
              </a:rPr>
              <a:t>supervisor will consult </a:t>
            </a:r>
            <a:r>
              <a:rPr lang="en-CA" dirty="0"/>
              <a:t>with the affected teachers </a:t>
            </a:r>
            <a:r>
              <a:rPr lang="en-CA" dirty="0" smtClean="0"/>
              <a:t>(</a:t>
            </a:r>
            <a:r>
              <a:rPr lang="en-CA" b="1" dirty="0"/>
              <a:t>11.01 E 3 </a:t>
            </a:r>
            <a:r>
              <a:rPr lang="en-CA" b="1" dirty="0" smtClean="0"/>
              <a:t>)</a:t>
            </a:r>
            <a:endParaRPr lang="en-CA" dirty="0" smtClean="0"/>
          </a:p>
          <a:p>
            <a:pPr marL="342900" indent="-342900">
              <a:buFont typeface="Arial" panose="020B0604020202020204" pitchFamily="34" charset="0"/>
              <a:buChar char="•"/>
            </a:pPr>
            <a:r>
              <a:rPr lang="en-CA" dirty="0"/>
              <a:t>the teacher will </a:t>
            </a:r>
            <a:r>
              <a:rPr lang="en-CA" dirty="0">
                <a:solidFill>
                  <a:srgbClr val="0070C0"/>
                </a:solidFill>
              </a:rPr>
              <a:t>discuss the issue with his/her supervisor</a:t>
            </a:r>
            <a:r>
              <a:rPr lang="en-CA" dirty="0"/>
              <a:t>. </a:t>
            </a:r>
            <a:r>
              <a:rPr lang="en-CA" dirty="0" smtClean="0"/>
              <a:t>(</a:t>
            </a:r>
            <a:r>
              <a:rPr lang="en-CA" b="1" dirty="0"/>
              <a:t>11.01 F 2 </a:t>
            </a:r>
            <a:r>
              <a:rPr lang="en-CA" b="1" dirty="0" smtClean="0"/>
              <a:t>)</a:t>
            </a:r>
          </a:p>
          <a:p>
            <a:pPr marL="342900" indent="-342900">
              <a:buFont typeface="Arial" panose="020B0604020202020204" pitchFamily="34" charset="0"/>
              <a:buChar char="•"/>
            </a:pPr>
            <a:r>
              <a:rPr lang="en-CA" dirty="0"/>
              <a:t>scheduling shall be at the </a:t>
            </a:r>
            <a:r>
              <a:rPr lang="en-CA" dirty="0">
                <a:solidFill>
                  <a:srgbClr val="0070C0"/>
                </a:solidFill>
              </a:rPr>
              <a:t>discretion of the teacher </a:t>
            </a:r>
            <a:r>
              <a:rPr lang="en-CA" dirty="0" smtClean="0"/>
              <a:t>(</a:t>
            </a:r>
            <a:r>
              <a:rPr lang="en-CA" b="1" dirty="0"/>
              <a:t>11.01 G 1 </a:t>
            </a:r>
            <a:r>
              <a:rPr lang="en-CA" b="1" dirty="0" smtClean="0"/>
              <a:t>)</a:t>
            </a:r>
          </a:p>
          <a:p>
            <a:pPr marL="342900" indent="-342900">
              <a:buFont typeface="Arial" panose="020B0604020202020204" pitchFamily="34" charset="0"/>
              <a:buChar char="•"/>
            </a:pPr>
            <a:r>
              <a:rPr lang="en-CA" dirty="0"/>
              <a:t>additional hours shall be attributed, following </a:t>
            </a:r>
            <a:r>
              <a:rPr lang="en-CA" dirty="0">
                <a:solidFill>
                  <a:srgbClr val="0070C0"/>
                </a:solidFill>
              </a:rPr>
              <a:t>discussion between each teacher individually and the supervisor</a:t>
            </a:r>
            <a:r>
              <a:rPr lang="en-CA" dirty="0"/>
              <a:t>, </a:t>
            </a:r>
            <a:r>
              <a:rPr lang="en-CA" dirty="0" smtClean="0"/>
              <a:t>(</a:t>
            </a:r>
            <a:r>
              <a:rPr lang="en-CA" b="1" dirty="0"/>
              <a:t>11.01 G </a:t>
            </a:r>
            <a:r>
              <a:rPr lang="en-CA" b="1" dirty="0" smtClean="0"/>
              <a:t>2)</a:t>
            </a:r>
          </a:p>
          <a:p>
            <a:pPr marL="342900" indent="-342900">
              <a:buFont typeface="Arial" panose="020B0604020202020204" pitchFamily="34" charset="0"/>
              <a:buChar char="•"/>
            </a:pPr>
            <a:r>
              <a:rPr lang="en-CA" dirty="0"/>
              <a:t>Unless otherwise </a:t>
            </a:r>
            <a:r>
              <a:rPr lang="en-CA" dirty="0">
                <a:solidFill>
                  <a:srgbClr val="0070C0"/>
                </a:solidFill>
              </a:rPr>
              <a:t>agreed between the teacher and the </a:t>
            </a:r>
            <a:r>
              <a:rPr lang="en-CA" dirty="0" smtClean="0">
                <a:solidFill>
                  <a:srgbClr val="0070C0"/>
                </a:solidFill>
              </a:rPr>
              <a:t>supervisor</a:t>
            </a:r>
            <a:r>
              <a:rPr lang="en-CA" dirty="0" smtClean="0"/>
              <a:t>..(</a:t>
            </a:r>
            <a:r>
              <a:rPr lang="en-CA" b="1" dirty="0"/>
              <a:t>11.01 H 2 </a:t>
            </a:r>
            <a:r>
              <a:rPr lang="en-CA" b="1" dirty="0" smtClean="0"/>
              <a:t>)</a:t>
            </a:r>
          </a:p>
          <a:p>
            <a:pPr marL="342900" indent="-342900">
              <a:buFont typeface="Arial" panose="020B0604020202020204" pitchFamily="34" charset="0"/>
              <a:buChar char="•"/>
            </a:pPr>
            <a:r>
              <a:rPr lang="en-CA" dirty="0"/>
              <a:t>subject to </a:t>
            </a:r>
            <a:r>
              <a:rPr lang="en-CA" dirty="0">
                <a:solidFill>
                  <a:srgbClr val="0070C0"/>
                </a:solidFill>
              </a:rPr>
              <a:t>agreement between the supervisor and the </a:t>
            </a:r>
            <a:r>
              <a:rPr lang="en-CA" dirty="0" smtClean="0">
                <a:solidFill>
                  <a:srgbClr val="0070C0"/>
                </a:solidFill>
              </a:rPr>
              <a:t>teacher</a:t>
            </a:r>
            <a:r>
              <a:rPr lang="en-CA" dirty="0" smtClean="0"/>
              <a:t> (</a:t>
            </a:r>
            <a:r>
              <a:rPr lang="en-CA" b="1" dirty="0"/>
              <a:t>11.01 H </a:t>
            </a:r>
            <a:r>
              <a:rPr lang="en-CA" b="1" dirty="0" smtClean="0"/>
              <a:t>3)</a:t>
            </a:r>
          </a:p>
          <a:p>
            <a:pPr marL="342900" indent="-342900">
              <a:buFont typeface="Arial" panose="020B0604020202020204" pitchFamily="34" charset="0"/>
              <a:buChar char="•"/>
            </a:pPr>
            <a:endParaRPr lang="en-CA" b="1" dirty="0" smtClean="0"/>
          </a:p>
          <a:p>
            <a:endParaRPr lang="en-CA" dirty="0" smtClean="0"/>
          </a:p>
          <a:p>
            <a:endParaRPr lang="en-CA" dirty="0"/>
          </a:p>
        </p:txBody>
      </p:sp>
      <p:sp>
        <p:nvSpPr>
          <p:cNvPr id="4" name="Title 1"/>
          <p:cNvSpPr txBox="1">
            <a:spLocks/>
          </p:cNvSpPr>
          <p:nvPr/>
        </p:nvSpPr>
        <p:spPr>
          <a:xfrm>
            <a:off x="675294" y="0"/>
            <a:ext cx="9692640" cy="132556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7200" kern="1200" spc="-50" baseline="0">
                <a:solidFill>
                  <a:schemeClr val="tx1"/>
                </a:solidFill>
                <a:latin typeface="+mj-lt"/>
                <a:ea typeface="+mj-ea"/>
                <a:cs typeface="+mj-cs"/>
              </a:defRPr>
            </a:lvl1pPr>
          </a:lstStyle>
          <a:p>
            <a:r>
              <a:rPr lang="en-US" dirty="0" smtClean="0"/>
              <a:t>11.01 –let’s talk it over</a:t>
            </a:r>
            <a:endParaRPr lang="en-CA" dirty="0"/>
          </a:p>
        </p:txBody>
      </p:sp>
    </p:spTree>
    <p:extLst>
      <p:ext uri="{BB962C8B-B14F-4D97-AF65-F5344CB8AC3E}">
        <p14:creationId xmlns:p14="http://schemas.microsoft.com/office/powerpoint/2010/main" val="329089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750"/>
                                        <p:tgtEl>
                                          <p:spTgt spid="3">
                                            <p:txEl>
                                              <p:pRg st="0" end="0"/>
                                            </p:txEl>
                                          </p:spTgt>
                                        </p:tgtEl>
                                      </p:cBhvr>
                                    </p:animEffect>
                                  </p:childTnLst>
                                </p:cTn>
                              </p:par>
                            </p:childTnLst>
                          </p:cTn>
                        </p:par>
                        <p:par>
                          <p:cTn id="8" fill="hold">
                            <p:stCondLst>
                              <p:cond delay="175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500"/>
                                        <p:tgtEl>
                                          <p:spTgt spid="3">
                                            <p:txEl>
                                              <p:pRg st="1" end="1"/>
                                            </p:txEl>
                                          </p:spTgt>
                                        </p:tgtEl>
                                      </p:cBhvr>
                                    </p:animEffect>
                                  </p:childTnLst>
                                </p:cTn>
                              </p:par>
                            </p:childTnLst>
                          </p:cTn>
                        </p:par>
                        <p:par>
                          <p:cTn id="12" fill="hold">
                            <p:stCondLst>
                              <p:cond delay="325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750"/>
                                        <p:tgtEl>
                                          <p:spTgt spid="3">
                                            <p:txEl>
                                              <p:pRg st="2" end="2"/>
                                            </p:txEl>
                                          </p:spTgt>
                                        </p:tgtEl>
                                      </p:cBhvr>
                                    </p:animEffect>
                                  </p:childTnLst>
                                </p:cTn>
                              </p:par>
                            </p:childTnLst>
                          </p:cTn>
                        </p:par>
                        <p:par>
                          <p:cTn id="16" fill="hold">
                            <p:stCondLst>
                              <p:cond delay="5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500"/>
                                        <p:tgtEl>
                                          <p:spTgt spid="3">
                                            <p:txEl>
                                              <p:pRg st="3" end="3"/>
                                            </p:txEl>
                                          </p:spTgt>
                                        </p:tgtEl>
                                      </p:cBhvr>
                                    </p:animEffect>
                                  </p:childTnLst>
                                </p:cTn>
                              </p:par>
                            </p:childTnLst>
                          </p:cTn>
                        </p:par>
                        <p:par>
                          <p:cTn id="20" fill="hold">
                            <p:stCondLst>
                              <p:cond delay="65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500"/>
                                        <p:tgtEl>
                                          <p:spTgt spid="3">
                                            <p:txEl>
                                              <p:pRg st="4" end="4"/>
                                            </p:txEl>
                                          </p:spTgt>
                                        </p:tgtEl>
                                      </p:cBhvr>
                                    </p:animEffect>
                                  </p:childTnLst>
                                </p:cTn>
                              </p:par>
                            </p:childTnLst>
                          </p:cTn>
                        </p:par>
                        <p:par>
                          <p:cTn id="24" fill="hold">
                            <p:stCondLst>
                              <p:cond delay="8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par>
                          <p:cTn id="28" fill="hold">
                            <p:stCondLst>
                              <p:cond delay="9000"/>
                            </p:stCondLst>
                            <p:childTnLst>
                              <p:par>
                                <p:cTn id="29" presetID="10"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750"/>
                                        <p:tgtEl>
                                          <p:spTgt spid="3">
                                            <p:txEl>
                                              <p:pRg st="6" end="6"/>
                                            </p:txEl>
                                          </p:spTgt>
                                        </p:tgtEl>
                                      </p:cBhvr>
                                    </p:animEffect>
                                  </p:childTnLst>
                                </p:cTn>
                              </p:par>
                            </p:childTnLst>
                          </p:cTn>
                        </p:par>
                        <p:par>
                          <p:cTn id="32" fill="hold">
                            <p:stCondLst>
                              <p:cond delay="9750"/>
                            </p:stCondLst>
                            <p:childTnLst>
                              <p:par>
                                <p:cTn id="33" presetID="10" presetClass="entr" presetSubtype="0"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Workload </a:t>
            </a:r>
            <a:r>
              <a:rPr lang="en-US" sz="7200" dirty="0" smtClean="0"/>
              <a:t>process</a:t>
            </a:r>
            <a:endParaRPr lang="en-CA" sz="7200" dirty="0"/>
          </a:p>
        </p:txBody>
      </p:sp>
      <p:sp>
        <p:nvSpPr>
          <p:cNvPr id="3" name="Content Placeholder 2"/>
          <p:cNvSpPr>
            <a:spLocks noGrp="1"/>
          </p:cNvSpPr>
          <p:nvPr>
            <p:ph idx="1"/>
          </p:nvPr>
        </p:nvSpPr>
        <p:spPr/>
        <p:txBody>
          <a:bodyPr/>
          <a:lstStyle/>
          <a:p>
            <a:r>
              <a:rPr lang="en-US" b="1" dirty="0" smtClean="0"/>
              <a:t>Workload must be discussed between supervisor and faculty and then detailed on the Standard Workload Form (SWF)</a:t>
            </a:r>
          </a:p>
          <a:p>
            <a:r>
              <a:rPr lang="en-US" b="1" dirty="0" smtClean="0"/>
              <a:t>SWF </a:t>
            </a:r>
            <a:r>
              <a:rPr lang="en-US" b="1" dirty="0" smtClean="0"/>
              <a:t>must be assigned no later than 6 weeks before the beginning of the SWF period, not including scheduled vacation time</a:t>
            </a:r>
          </a:p>
          <a:p>
            <a:r>
              <a:rPr lang="en-US" b="1" dirty="0" smtClean="0"/>
              <a:t>Once </a:t>
            </a:r>
            <a:r>
              <a:rPr lang="en-US" b="1" dirty="0" smtClean="0"/>
              <a:t>the SWF is received, faculty have 5 days to review and either accept the assigned workload (sign and return), or refer it to WMG for review</a:t>
            </a:r>
          </a:p>
          <a:p>
            <a:r>
              <a:rPr lang="en-US" b="1" dirty="0" smtClean="0"/>
              <a:t>After 5 days with no response the SWF is deemed accepted</a:t>
            </a:r>
            <a:endParaRPr lang="en-CA" dirty="0"/>
          </a:p>
        </p:txBody>
      </p:sp>
    </p:spTree>
    <p:extLst>
      <p:ext uri="{BB962C8B-B14F-4D97-AF65-F5344CB8AC3E}">
        <p14:creationId xmlns:p14="http://schemas.microsoft.com/office/powerpoint/2010/main" val="323331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3000" fill="hold"/>
                                        <p:tgtEl>
                                          <p:spTgt spid="3">
                                            <p:txEl>
                                              <p:pRg st="0" end="0"/>
                                            </p:txEl>
                                          </p:spTgt>
                                        </p:tgtEl>
                                        <p:attrNameLst>
                                          <p:attrName>style.color</p:attrName>
                                        </p:attrNameLst>
                                      </p:cBhvr>
                                      <p:to>
                                        <a:srgbClr val="0070C0"/>
                                      </p:to>
                                    </p:animClr>
                                  </p:childTnLst>
                                </p:cTn>
                              </p:par>
                            </p:childTnLst>
                          </p:cTn>
                        </p:par>
                        <p:par>
                          <p:cTn id="7" fill="hold">
                            <p:stCondLst>
                              <p:cond delay="3000"/>
                            </p:stCondLst>
                            <p:childTnLst>
                              <p:par>
                                <p:cTn id="8" presetID="3" presetClass="emph" presetSubtype="2" fill="hold" nodeType="afterEffect">
                                  <p:stCondLst>
                                    <p:cond delay="0"/>
                                  </p:stCondLst>
                                  <p:childTnLst>
                                    <p:animClr clrSpc="rgb" dir="cw">
                                      <p:cBhvr override="childStyle">
                                        <p:cTn id="9" dur="3000" fill="hold"/>
                                        <p:tgtEl>
                                          <p:spTgt spid="3">
                                            <p:txEl>
                                              <p:pRg st="1" end="1"/>
                                            </p:txEl>
                                          </p:spTgt>
                                        </p:tgtEl>
                                        <p:attrNameLst>
                                          <p:attrName>style.color</p:attrName>
                                        </p:attrNameLst>
                                      </p:cBhvr>
                                      <p:to>
                                        <a:srgbClr val="0070C0"/>
                                      </p:to>
                                    </p:animClr>
                                  </p:childTnLst>
                                </p:cTn>
                              </p:par>
                            </p:childTnLst>
                          </p:cTn>
                        </p:par>
                        <p:par>
                          <p:cTn id="10" fill="hold">
                            <p:stCondLst>
                              <p:cond delay="6000"/>
                            </p:stCondLst>
                            <p:childTnLst>
                              <p:par>
                                <p:cTn id="11" presetID="3" presetClass="emph" presetSubtype="2" fill="hold" nodeType="afterEffect">
                                  <p:stCondLst>
                                    <p:cond delay="0"/>
                                  </p:stCondLst>
                                  <p:childTnLst>
                                    <p:animClr clrSpc="rgb" dir="cw">
                                      <p:cBhvr override="childStyle">
                                        <p:cTn id="12" dur="3000" fill="hold"/>
                                        <p:tgtEl>
                                          <p:spTgt spid="3">
                                            <p:txEl>
                                              <p:pRg st="2" end="2"/>
                                            </p:txEl>
                                          </p:spTgt>
                                        </p:tgtEl>
                                        <p:attrNameLst>
                                          <p:attrName>style.color</p:attrName>
                                        </p:attrNameLst>
                                      </p:cBhvr>
                                      <p:to>
                                        <a:srgbClr val="0070C0"/>
                                      </p:to>
                                    </p:animClr>
                                  </p:childTnLst>
                                </p:cTn>
                              </p:par>
                            </p:childTnLst>
                          </p:cTn>
                        </p:par>
                        <p:par>
                          <p:cTn id="13" fill="hold">
                            <p:stCondLst>
                              <p:cond delay="9000"/>
                            </p:stCondLst>
                            <p:childTnLst>
                              <p:par>
                                <p:cTn id="14" presetID="3" presetClass="emph" presetSubtype="2" fill="hold" nodeType="afterEffect">
                                  <p:stCondLst>
                                    <p:cond delay="0"/>
                                  </p:stCondLst>
                                  <p:childTnLst>
                                    <p:animClr clrSpc="rgb" dir="cw">
                                      <p:cBhvr override="childStyle">
                                        <p:cTn id="15" dur="2000" fill="hold"/>
                                        <p:tgtEl>
                                          <p:spTgt spid="3">
                                            <p:txEl>
                                              <p:pRg st="3" end="3"/>
                                            </p:txEl>
                                          </p:spTgt>
                                        </p:tgtEl>
                                        <p:attrNameLst>
                                          <p:attrName>style.color</p:attrName>
                                        </p:attrNameLst>
                                      </p:cBhvr>
                                      <p:to>
                                        <a:srgbClr val="0070C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Assigned workload</a:t>
            </a:r>
            <a:endParaRPr lang="en-CA" sz="7200" dirty="0"/>
          </a:p>
        </p:txBody>
      </p:sp>
      <p:sp>
        <p:nvSpPr>
          <p:cNvPr id="3" name="Content Placeholder 2"/>
          <p:cNvSpPr>
            <a:spLocks noGrp="1"/>
          </p:cNvSpPr>
          <p:nvPr>
            <p:ph idx="1"/>
          </p:nvPr>
        </p:nvSpPr>
        <p:spPr/>
        <p:txBody>
          <a:bodyPr/>
          <a:lstStyle/>
          <a:p>
            <a:r>
              <a:rPr lang="en-CA" b="1" dirty="0"/>
              <a:t>11.01 B 1 </a:t>
            </a:r>
            <a:r>
              <a:rPr lang="en-CA" sz="2800" dirty="0">
                <a:solidFill>
                  <a:srgbClr val="0070C0"/>
                </a:solidFill>
              </a:rPr>
              <a:t>Total workload assigned and attributed </a:t>
            </a:r>
            <a:r>
              <a:rPr lang="en-CA" dirty="0"/>
              <a:t>by the College to a teacher shall not exceed 44 hours in any week for up to 36 weeks in which there are teaching contact hours for teachers in post-secondary programs and for up to 38 weeks in which there are teaching contact hours in the case of teachers not in post-secondary programs. </a:t>
            </a:r>
            <a:endParaRPr lang="en-CA" dirty="0" smtClean="0"/>
          </a:p>
        </p:txBody>
      </p:sp>
    </p:spTree>
    <p:extLst>
      <p:ext uri="{BB962C8B-B14F-4D97-AF65-F5344CB8AC3E}">
        <p14:creationId xmlns:p14="http://schemas.microsoft.com/office/powerpoint/2010/main" val="29227784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what’s a SWF?</a:t>
            </a:r>
            <a:endParaRPr lang="en-CA" sz="7200" dirty="0"/>
          </a:p>
        </p:txBody>
      </p:sp>
      <p:sp>
        <p:nvSpPr>
          <p:cNvPr id="3" name="Content Placeholder 2"/>
          <p:cNvSpPr>
            <a:spLocks noGrp="1"/>
          </p:cNvSpPr>
          <p:nvPr>
            <p:ph idx="1"/>
          </p:nvPr>
        </p:nvSpPr>
        <p:spPr/>
        <p:txBody>
          <a:bodyPr/>
          <a:lstStyle/>
          <a:p>
            <a:r>
              <a:rPr lang="en-US" dirty="0" smtClean="0">
                <a:solidFill>
                  <a:srgbClr val="0070C0"/>
                </a:solidFill>
              </a:rPr>
              <a:t>S</a:t>
            </a:r>
            <a:r>
              <a:rPr lang="en-US" dirty="0" smtClean="0"/>
              <a:t>tandard </a:t>
            </a:r>
            <a:r>
              <a:rPr lang="en-US" dirty="0" smtClean="0">
                <a:solidFill>
                  <a:srgbClr val="0070C0"/>
                </a:solidFill>
              </a:rPr>
              <a:t>W</a:t>
            </a:r>
            <a:r>
              <a:rPr lang="en-US" dirty="0" smtClean="0"/>
              <a:t>orkload </a:t>
            </a:r>
            <a:r>
              <a:rPr lang="en-US" dirty="0" smtClean="0">
                <a:solidFill>
                  <a:srgbClr val="0070C0"/>
                </a:solidFill>
              </a:rPr>
              <a:t>F</a:t>
            </a:r>
            <a:r>
              <a:rPr lang="en-US" dirty="0" smtClean="0"/>
              <a:t>orm </a:t>
            </a:r>
            <a:r>
              <a:rPr lang="en-US" dirty="0" smtClean="0"/>
              <a:t>used to establish the total weekly </a:t>
            </a:r>
            <a:r>
              <a:rPr lang="en-US" u="sng" dirty="0" smtClean="0"/>
              <a:t>assigned</a:t>
            </a:r>
            <a:r>
              <a:rPr lang="en-US" dirty="0" smtClean="0"/>
              <a:t> work</a:t>
            </a:r>
          </a:p>
          <a:p>
            <a:r>
              <a:rPr lang="en-US" dirty="0" smtClean="0"/>
              <a:t>All, and only, </a:t>
            </a:r>
            <a:r>
              <a:rPr lang="en-US" dirty="0" smtClean="0"/>
              <a:t>full-time faculty are given a SWF when assigned any teaching contact hours during the academic year.</a:t>
            </a:r>
            <a:endParaRPr lang="en-CA" dirty="0"/>
          </a:p>
        </p:txBody>
      </p:sp>
      <p:pic>
        <p:nvPicPr>
          <p:cNvPr id="4" name="Content Placeholder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8080" y="2881992"/>
            <a:ext cx="8281017" cy="3895183"/>
          </a:xfrm>
          <a:prstGeom prst="rect">
            <a:avLst/>
          </a:prstGeom>
        </p:spPr>
      </p:pic>
    </p:spTree>
    <p:extLst>
      <p:ext uri="{BB962C8B-B14F-4D97-AF65-F5344CB8AC3E}">
        <p14:creationId xmlns:p14="http://schemas.microsoft.com/office/powerpoint/2010/main" val="1499324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View">
      <a:dk1>
        <a:sysClr val="windowText" lastClr="000000"/>
      </a:dk1>
      <a:lt1>
        <a:sysClr val="window" lastClr="FFFFFF"/>
      </a:lt1>
      <a:dk2>
        <a:srgbClr val="564B3C"/>
      </a:dk2>
      <a:lt2>
        <a:srgbClr val="ECEDD1"/>
      </a:lt2>
      <a:accent1>
        <a:srgbClr val="93A299"/>
      </a:accent1>
      <a:accent2>
        <a:srgbClr val="CB4B30"/>
      </a:accent2>
      <a:accent3>
        <a:srgbClr val="B5AE53"/>
      </a:accent3>
      <a:accent4>
        <a:srgbClr val="6F6A7A"/>
      </a:accent4>
      <a:accent5>
        <a:srgbClr val="E8B54D"/>
      </a:accent5>
      <a:accent6>
        <a:srgbClr val="8A7952"/>
      </a:accent6>
      <a:hlink>
        <a:srgbClr val="9F9F0B"/>
      </a:hlink>
      <a:folHlink>
        <a:srgbClr val="B2B2B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3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866257B-E5CE-4C43-9210-F2DE76BE10B5}"/>
    </a:ext>
  </a:extLst>
</a:theme>
</file>

<file path=docProps/app.xml><?xml version="1.0" encoding="utf-8"?>
<Properties xmlns="http://schemas.openxmlformats.org/officeDocument/2006/extended-properties" xmlns:vt="http://schemas.openxmlformats.org/officeDocument/2006/docPropsVTypes">
  <Template>TM03457515[[fn=View]]</Template>
  <TotalTime>5549</TotalTime>
  <Words>2769</Words>
  <Application>Microsoft Office PowerPoint</Application>
  <PresentationFormat>Widescreen</PresentationFormat>
  <Paragraphs>418</Paragraphs>
  <Slides>59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59</vt:i4>
      </vt:variant>
    </vt:vector>
  </HeadingPairs>
  <TitlesOfParts>
    <vt:vector size="63" baseType="lpstr">
      <vt:lpstr>Arial</vt:lpstr>
      <vt:lpstr>Century Schoolbook</vt:lpstr>
      <vt:lpstr>Wingdings 2</vt:lpstr>
      <vt:lpstr>View</vt:lpstr>
      <vt:lpstr>Your SWF – Just the Facts</vt:lpstr>
      <vt:lpstr>Your SWF – Just the Facts</vt:lpstr>
      <vt:lpstr>Article 11 - Workload</vt:lpstr>
      <vt:lpstr>PowerPoint Presentation</vt:lpstr>
      <vt:lpstr>PowerPoint Presentation</vt:lpstr>
      <vt:lpstr>PowerPoint Presentation</vt:lpstr>
      <vt:lpstr>Workload process</vt:lpstr>
      <vt:lpstr>Assigned workload</vt:lpstr>
      <vt:lpstr>what’s a SWF?</vt:lpstr>
      <vt:lpstr>workload limits</vt:lpstr>
      <vt:lpstr>workload limits</vt:lpstr>
      <vt:lpstr>workload limits</vt:lpstr>
      <vt:lpstr>workload factors</vt:lpstr>
      <vt:lpstr>workload factors</vt:lpstr>
      <vt:lpstr>teaching contact hours </vt:lpstr>
      <vt:lpstr>teaching contact hours </vt:lpstr>
      <vt:lpstr>teaching contact hours </vt:lpstr>
      <vt:lpstr>TCH limits</vt:lpstr>
      <vt:lpstr>TCH limits</vt:lpstr>
      <vt:lpstr>TCH checklist</vt:lpstr>
      <vt:lpstr>PowerPoint Presentation</vt:lpstr>
      <vt:lpstr>workload factors</vt:lpstr>
      <vt:lpstr>hours for preparation</vt:lpstr>
      <vt:lpstr>hours for preparation</vt:lpstr>
      <vt:lpstr>hours for preparation</vt:lpstr>
      <vt:lpstr>hours for preparation</vt:lpstr>
      <vt:lpstr>hours for preparation</vt:lpstr>
      <vt:lpstr>hours for preparation</vt:lpstr>
      <vt:lpstr>hours for preparation</vt:lpstr>
      <vt:lpstr>hours for preparation</vt:lpstr>
      <vt:lpstr>hours for preparation</vt:lpstr>
      <vt:lpstr>hours for preparation</vt:lpstr>
      <vt:lpstr>hours for preparation</vt:lpstr>
      <vt:lpstr>hours for preparation</vt:lpstr>
      <vt:lpstr>course prep limits</vt:lpstr>
      <vt:lpstr>course prep checklist</vt:lpstr>
      <vt:lpstr>PowerPoint Presentation</vt:lpstr>
      <vt:lpstr>workload factors</vt:lpstr>
      <vt:lpstr>hours for evaluation</vt:lpstr>
      <vt:lpstr>evaluation factors</vt:lpstr>
      <vt:lpstr>evaluation factors</vt:lpstr>
      <vt:lpstr>evaluation factors</vt:lpstr>
      <vt:lpstr>evaluation factors</vt:lpstr>
      <vt:lpstr>determining evaluation factors</vt:lpstr>
      <vt:lpstr>determining evaluation factors</vt:lpstr>
      <vt:lpstr>determining evaluation factors</vt:lpstr>
      <vt:lpstr>eval factor checklist</vt:lpstr>
      <vt:lpstr>PowerPoint Presentation</vt:lpstr>
      <vt:lpstr>workload factors</vt:lpstr>
      <vt:lpstr>comp functions</vt:lpstr>
      <vt:lpstr>comp functions</vt:lpstr>
      <vt:lpstr>comp functions</vt:lpstr>
      <vt:lpstr>comp functions</vt:lpstr>
      <vt:lpstr>comp functions</vt:lpstr>
      <vt:lpstr>comp functions checklist</vt:lpstr>
      <vt:lpstr>PowerPoint Presentation</vt:lpstr>
      <vt:lpstr>overtime?</vt:lpstr>
      <vt:lpstr>accept or refer?</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Neal McNair</dc:creator>
  <cp:lastModifiedBy>Neal McNair</cp:lastModifiedBy>
  <cp:revision>68</cp:revision>
  <dcterms:created xsi:type="dcterms:W3CDTF">2020-10-13T23:14:39Z</dcterms:created>
  <dcterms:modified xsi:type="dcterms:W3CDTF">2020-10-19T16:38:33Z</dcterms:modified>
</cp:coreProperties>
</file>